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Lst>
  <p:notesMasterIdLst>
    <p:notesMasterId r:id="rId62"/>
  </p:notesMasterIdLst>
  <p:handoutMasterIdLst>
    <p:handoutMasterId r:id="rId63"/>
  </p:handoutMasterIdLst>
  <p:sldIdLst>
    <p:sldId id="1308" r:id="rId7"/>
    <p:sldId id="1249" r:id="rId8"/>
    <p:sldId id="1251" r:id="rId9"/>
    <p:sldId id="1309" r:id="rId10"/>
    <p:sldId id="1310" r:id="rId11"/>
    <p:sldId id="1314" r:id="rId12"/>
    <p:sldId id="1311" r:id="rId13"/>
    <p:sldId id="1312" r:id="rId14"/>
    <p:sldId id="1313" r:id="rId15"/>
    <p:sldId id="1315" r:id="rId16"/>
    <p:sldId id="1316" r:id="rId17"/>
    <p:sldId id="1317" r:id="rId18"/>
    <p:sldId id="1318" r:id="rId19"/>
    <p:sldId id="1319" r:id="rId20"/>
    <p:sldId id="1320" r:id="rId21"/>
    <p:sldId id="1321" r:id="rId22"/>
    <p:sldId id="1322" r:id="rId23"/>
    <p:sldId id="1323" r:id="rId24"/>
    <p:sldId id="1324" r:id="rId25"/>
    <p:sldId id="1325" r:id="rId26"/>
    <p:sldId id="1353" r:id="rId27"/>
    <p:sldId id="1326" r:id="rId28"/>
    <p:sldId id="1328" r:id="rId29"/>
    <p:sldId id="1329" r:id="rId30"/>
    <p:sldId id="1330" r:id="rId31"/>
    <p:sldId id="1331" r:id="rId32"/>
    <p:sldId id="1332" r:id="rId33"/>
    <p:sldId id="1333" r:id="rId34"/>
    <p:sldId id="1334" r:id="rId35"/>
    <p:sldId id="1335" r:id="rId36"/>
    <p:sldId id="1336" r:id="rId37"/>
    <p:sldId id="1337" r:id="rId38"/>
    <p:sldId id="1338" r:id="rId39"/>
    <p:sldId id="1339" r:id="rId40"/>
    <p:sldId id="1340" r:id="rId41"/>
    <p:sldId id="1341" r:id="rId42"/>
    <p:sldId id="1342" r:id="rId43"/>
    <p:sldId id="1343" r:id="rId44"/>
    <p:sldId id="1344" r:id="rId45"/>
    <p:sldId id="1345" r:id="rId46"/>
    <p:sldId id="1346" r:id="rId47"/>
    <p:sldId id="1347" r:id="rId48"/>
    <p:sldId id="1348" r:id="rId49"/>
    <p:sldId id="1349" r:id="rId50"/>
    <p:sldId id="1350" r:id="rId51"/>
    <p:sldId id="1351" r:id="rId52"/>
    <p:sldId id="1352" r:id="rId53"/>
    <p:sldId id="1354" r:id="rId54"/>
    <p:sldId id="1355" r:id="rId55"/>
    <p:sldId id="1356" r:id="rId56"/>
    <p:sldId id="1357" r:id="rId57"/>
    <p:sldId id="1358" r:id="rId58"/>
    <p:sldId id="1359" r:id="rId59"/>
    <p:sldId id="1360" r:id="rId60"/>
    <p:sldId id="1248" r:id="rId6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249"/>
            <p14:sldId id="1251"/>
            <p14:sldId id="1309"/>
            <p14:sldId id="1310"/>
            <p14:sldId id="1314"/>
            <p14:sldId id="1311"/>
            <p14:sldId id="1312"/>
            <p14:sldId id="1313"/>
            <p14:sldId id="1315"/>
            <p14:sldId id="1316"/>
            <p14:sldId id="1317"/>
            <p14:sldId id="1318"/>
            <p14:sldId id="1319"/>
            <p14:sldId id="1320"/>
            <p14:sldId id="1321"/>
            <p14:sldId id="1322"/>
            <p14:sldId id="1323"/>
            <p14:sldId id="1324"/>
            <p14:sldId id="1325"/>
          </p14:sldIdLst>
        </p14:section>
        <p14:section name="Configure Azure" id="{6040499A-9F58-40F3-B031-620A2055843E}">
          <p14:sldIdLst>
            <p14:sldId id="1353"/>
            <p14:sldId id="1326"/>
            <p14:sldId id="1328"/>
            <p14:sldId id="1329"/>
            <p14:sldId id="1330"/>
            <p14:sldId id="1331"/>
            <p14:sldId id="1332"/>
            <p14:sldId id="1333"/>
            <p14:sldId id="1334"/>
            <p14:sldId id="1335"/>
            <p14:sldId id="1336"/>
            <p14:sldId id="1337"/>
            <p14:sldId id="1338"/>
            <p14:sldId id="1339"/>
            <p14:sldId id="1340"/>
            <p14:sldId id="1341"/>
            <p14:sldId id="1342"/>
            <p14:sldId id="1343"/>
            <p14:sldId id="1344"/>
            <p14:sldId id="1345"/>
            <p14:sldId id="1346"/>
            <p14:sldId id="1347"/>
            <p14:sldId id="1348"/>
            <p14:sldId id="1349"/>
            <p14:sldId id="1350"/>
            <p14:sldId id="1351"/>
            <p14:sldId id="1352"/>
            <p14:sldId id="1354"/>
            <p14:sldId id="1355"/>
            <p14:sldId id="1356"/>
            <p14:sldId id="1357"/>
            <p14:sldId id="1358"/>
            <p14:sldId id="1359"/>
            <p14:sldId id="1360"/>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188F"/>
    <a:srgbClr val="525252"/>
    <a:srgbClr val="0078D7"/>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7" autoAdjust="0"/>
    <p:restoredTop sz="96323" autoAdjust="0"/>
  </p:normalViewPr>
  <p:slideViewPr>
    <p:cSldViewPr>
      <p:cViewPr varScale="1">
        <p:scale>
          <a:sx n="45" d="100"/>
          <a:sy n="45" d="100"/>
        </p:scale>
        <p:origin x="492" y="27"/>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11/18/2016 9:16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11/18/2016 9:15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mailto:WAEP_IEA@live.com" TargetMode="External"/><Relationship Id="rId3" Type="http://schemas.openxmlformats.org/officeDocument/2006/relationships/hyperlink" Target="https://waepuat.cloudapp.net/" TargetMode="External"/><Relationship Id="rId7" Type="http://schemas.openxmlformats.org/officeDocument/2006/relationships/hyperlink" Target="mailto:WAEP_PA@live.com"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mailto:WAEP_AO_2@live.com" TargetMode="External"/><Relationship Id="rId5" Type="http://schemas.openxmlformats.org/officeDocument/2006/relationships/hyperlink" Target="mailto:WAEP_AO_1@live.com" TargetMode="External"/><Relationship Id="rId10" Type="http://schemas.openxmlformats.org/officeDocument/2006/relationships/hyperlink" Target="mailto:WAEP_IAO1@live.com" TargetMode="External"/><Relationship Id="rId4" Type="http://schemas.openxmlformats.org/officeDocument/2006/relationships/hyperlink" Target="mailto:WAEP_EA_1@live.com" TargetMode="External"/><Relationship Id="rId9" Type="http://schemas.openxmlformats.org/officeDocument/2006/relationships/hyperlink" Target="mailto:WAEP_IAO@live.co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11/18/2016 9:15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https://microsoft.sharepoint.com/sites/Infopedia_G01KC/_layouts/15/WopiFrame.aspx?sourcedoc=%7b3af0b432-edbf-4f43-8c6f-cacf9443fd18%7d&amp;action=default&amp;DefaultItemOpen=1</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11/18/2016 9:16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273464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11/18/2016 9:16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743450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11/18/2016 9:16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02712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https://azure.microsoft.com/en-us/documentation/videos/azurecon-2015-building-secure-virtual-networks-in-azure/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11/18/2016 9:16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415392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5DDFF7D-D314-4C7B-B851-8380DBD00D4D}" type="datetime8">
              <a:rPr lang="en-US" smtClean="0">
                <a:solidFill>
                  <a:prstClr val="black"/>
                </a:solidFill>
              </a:rPr>
              <a:t>11/18/2016 9:16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55</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B56DB1-683C-4DCF-A45F-24D3E22FCAA8}" type="datetime8">
              <a:rPr lang="en-US" smtClean="0"/>
              <a:t>11/18/2016 9:15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11/18/2016 9:15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156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689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Access the Demo Environment: </a:t>
            </a:r>
            <a:endParaRPr lang="en-US" sz="900" b="1"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Join the WAEPField security group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Once permissions propagate, sign in at </a:t>
            </a:r>
            <a:r>
              <a:rPr lang="en-US" sz="900" u="sng" kern="1200" dirty="0">
                <a:solidFill>
                  <a:schemeClr val="tx1"/>
                </a:solidFill>
                <a:effectLst/>
                <a:latin typeface="Segoe UI Light" pitchFamily="34" charset="0"/>
                <a:ea typeface="+mn-ea"/>
                <a:cs typeface="+mn-cs"/>
                <a:hlinkClick r:id="rId3"/>
              </a:rPr>
              <a:t>https://waepuat.cloudapp.net/</a:t>
            </a:r>
            <a:r>
              <a:rPr lang="es-ES"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using Microsoft Account authentication as specified below using the password Azure##1:</a:t>
            </a:r>
          </a:p>
          <a:p>
            <a:r>
              <a:rPr lang="es-ES" sz="900" kern="1200" dirty="0">
                <a:solidFill>
                  <a:schemeClr val="tx1"/>
                </a:solidFill>
                <a:effectLst/>
                <a:latin typeface="Segoe UI Light" pitchFamily="34" charset="0"/>
                <a:ea typeface="+mn-ea"/>
                <a:cs typeface="+mn-cs"/>
              </a:rPr>
              <a:t>o    Direct Agreement Demo</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4"/>
              </a:rPr>
              <a:t>WAEP_EA_1@live.com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5"/>
              </a:rPr>
              <a:t>WAEP_AO_1@live.com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WAEP_AO_2@live.com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o    Indirect Agreement Demo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Partner Administrator: </a:t>
            </a:r>
            <a:r>
              <a:rPr lang="en-US" sz="900" u="sng" kern="1200" dirty="0">
                <a:solidFill>
                  <a:schemeClr val="tx1"/>
                </a:solidFill>
                <a:effectLst/>
                <a:latin typeface="Segoe UI Light" pitchFamily="34" charset="0"/>
                <a:ea typeface="+mn-ea"/>
                <a:cs typeface="+mn-cs"/>
                <a:hlinkClick r:id="rId7"/>
              </a:rPr>
              <a:t>WAEP_PA@live.com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8"/>
              </a:rPr>
              <a:t>WAEP_IEA@live.com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9"/>
              </a:rPr>
              <a:t>WAEP_IAO@live.com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10"/>
              </a:rPr>
              <a:t>WAEP_IAO1@live.com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Access the 1 Direct Customer Agreement or 1 Indirect Customer Agreement based on the persona you intend to 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11/18/2016 9:16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697812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https://microsoft.sharepoint.com/teams/SLGCloudTeam/azure/Shared%20Documents/1.%20Onboarding%20Customers/Workload%20Architectures/Foundation/3D_Blueprint_Foundation_Working.vsdx?web=1</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11/18/2016 9:16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54111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11/18/2016 9:16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47715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11/18/2016 9:16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79180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way to do a</a:t>
            </a:r>
            <a:r>
              <a:rPr lang="en-US" baseline="0" dirty="0"/>
              <a:t> Host Defined Route to bypass the UDR route.  Is this possible?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11/18/2016 9:16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9053002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2986" y="1759921"/>
            <a:ext cx="6402452" cy="3654405"/>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943600" cy="1828800"/>
          </a:xfrm>
          <a:noFill/>
        </p:spPr>
        <p:txBody>
          <a:bodyPr lIns="146304" tIns="91440" rIns="146304" bIns="91440" anchor="t" anchorCtr="0"/>
          <a:lstStyle>
            <a:lvl1pPr>
              <a:defRPr sz="5400" spc="-100" baseline="0">
                <a:gradFill>
                  <a:gsLst>
                    <a:gs pos="86111">
                      <a:schemeClr val="tx1"/>
                    </a:gs>
                    <a:gs pos="7625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5943600" cy="1825625"/>
          </a:xfrm>
        </p:spPr>
        <p:txBody>
          <a:bodyPr tIns="109728" bIns="109728">
            <a:noAutofit/>
          </a:bodyPr>
          <a:lstStyle>
            <a:lvl1pPr marL="0" indent="0">
              <a:spcBef>
                <a:spcPts val="0"/>
              </a:spcBef>
              <a:buNone/>
              <a:defRPr sz="3200">
                <a:gradFill>
                  <a:gsLst>
                    <a:gs pos="25926">
                      <a:schemeClr val="tx1"/>
                    </a:gs>
                    <a:gs pos="51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3680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9205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15920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600"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9436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57518" y="616174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40" r:id="rId2"/>
    <p:sldLayoutId id="2147484241" r:id="rId3"/>
    <p:sldLayoutId id="2147484244" r:id="rId4"/>
    <p:sldLayoutId id="2147484245" r:id="rId5"/>
    <p:sldLayoutId id="2147484247" r:id="rId6"/>
    <p:sldLayoutId id="2147484249" r:id="rId7"/>
    <p:sldLayoutId id="2147484250" r:id="rId8"/>
    <p:sldLayoutId id="2147484264" r:id="rId9"/>
    <p:sldLayoutId id="2147484251" r:id="rId10"/>
    <p:sldLayoutId id="2147484252" r:id="rId11"/>
    <p:sldLayoutId id="2147484253" r:id="rId12"/>
    <p:sldLayoutId id="2147484267" r:id="rId13"/>
    <p:sldLayoutId id="2147484256" r:id="rId14"/>
    <p:sldLayoutId id="2147484257" r:id="rId15"/>
    <p:sldLayoutId id="2147484258" r:id="rId16"/>
    <p:sldLayoutId id="2147484259" r:id="rId17"/>
    <p:sldLayoutId id="2147484260" r:id="rId18"/>
    <p:sldLayoutId id="2147484261" r:id="rId19"/>
    <p:sldLayoutId id="214748426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hyperlink" Target="https://microsoft.sharepoint.com/teams/SLGCloudTeam/azure/_layouts/15/start.aspx#/Shared%20Documents/Forms/AllItems.aspx?RootFolder=%2Fteams%2FSLGCloudTeam%2Fazure%2FShared%20Documents%2F1%2E%20Onboarding%20Customers%2FWorkload%20Architectures%2FFoundation&amp;FolderCTID=0x012000AA433B7C9618EE49BB2EE006A545304C&amp;View=%7B1BB1C409%2D6E0F%2D4B6D%2DA465%2D581AE8889AA5%7D"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hyperlink" Target="https://microsoft.sharepoint.com/teams/SLGCloudTeam/azure/Shared%20Documents/2.%20Consumption/Architecture/Foundation/Hybrid%20Cloud%20Foundation%20-%20Statement%20of%20Work%20-%20Template.docx?web=1" TargetMode="Externa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openxmlformats.org/officeDocument/2006/relationships/hyperlink" Target="http://aka.ms/azuregovsupport" TargetMode="External"/><Relationship Id="rId13" Type="http://schemas.openxmlformats.org/officeDocument/2006/relationships/hyperlink" Target="https://blogs.msdn.microsoft.com/allthingscontainer/2016/09/28/the-worlds-most-complete-review-of-the-azure-portal/" TargetMode="External"/><Relationship Id="rId3" Type="http://schemas.openxmlformats.org/officeDocument/2006/relationships/hyperlink" Target="https://account.windowsazure.us/" TargetMode="External"/><Relationship Id="rId7" Type="http://schemas.openxmlformats.org/officeDocument/2006/relationships/hyperlink" Target="http://aka.ms/AzureEntSupport" TargetMode="External"/><Relationship Id="rId12" Type="http://schemas.openxmlformats.org/officeDocument/2006/relationships/hyperlink" Target="http://blog.mikehacker.net/2015/01/18/getting-started-with-powershell-for-azure-government/" TargetMode="External"/><Relationship Id="rId2" Type="http://schemas.openxmlformats.org/officeDocument/2006/relationships/hyperlink" Target="https://ea.azure.com/" TargetMode="External"/><Relationship Id="rId1" Type="http://schemas.openxmlformats.org/officeDocument/2006/relationships/slideLayout" Target="../slideLayouts/slideLayout6.xml"/><Relationship Id="rId6" Type="http://schemas.openxmlformats.org/officeDocument/2006/relationships/hyperlink" Target="https://manage.windowsazure.us/" TargetMode="External"/><Relationship Id="rId11" Type="http://schemas.openxmlformats.org/officeDocument/2006/relationships/hyperlink" Target="https://blogs.msdn.microsoft.com/azuregov/2016/06/12/managing-azure-government-subscriptions-with-powershell/" TargetMode="External"/><Relationship Id="rId5" Type="http://schemas.openxmlformats.org/officeDocument/2006/relationships/hyperlink" Target="https://manage.windowsazure.com/" TargetMode="External"/><Relationship Id="rId10" Type="http://schemas.openxmlformats.org/officeDocument/2006/relationships/hyperlink" Target="https://azure.microsoft.com/en-us/documentation/government/" TargetMode="External"/><Relationship Id="rId4" Type="http://schemas.openxmlformats.org/officeDocument/2006/relationships/hyperlink" Target="https://account.windowsazure.com/" TargetMode="External"/><Relationship Id="rId9" Type="http://schemas.openxmlformats.org/officeDocument/2006/relationships/hyperlink" Target="https://portal.office.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hyperlink" Target="https://blogs.msdn.microsoft.com/azuregov/2016/09/20/how-to-use-storage-explorer-with-microsoft-azure-for-government/"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hyperlink" Target="https://blogs.msdn.microsoft.com/azuregov/2016/08/11/stakeholders-in-the-authorization-to-operate-process/"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hyperlink" Target="http://aka.ms/migaz"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azure.microsoft.com/en-us/documentation/articles/vpn-gateway-about-vpn-devices/" TargetMode="Externa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hyperlink" Target="mailto:joseph.giessner@tallan.com" TargetMode="Externa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hyperlink" Target="https://www.microsoftpartnerinvestments.com/" TargetMode="External"/><Relationship Id="rId2" Type="http://schemas.openxmlformats.org/officeDocument/2006/relationships/hyperlink" Target="http://datacenter-tco-tool.azurewebsites.net/home" TargetMode="External"/><Relationship Id="rId1" Type="http://schemas.openxmlformats.org/officeDocument/2006/relationships/slideLayout" Target="../slideLayouts/slideLayout3.xml"/><Relationship Id="rId5" Type="http://schemas.openxmlformats.org/officeDocument/2006/relationships/hyperlink" Target="https://portal.office.com/Signup?OfferId=B07A1127-DE83-4a6d-9F85-2C104BDAE8B4&amp;dl=ENTERPRISEPACK&amp;culture=en-US&amp;country=US&amp;ali=1" TargetMode="External"/><Relationship Id="rId4" Type="http://schemas.openxmlformats.org/officeDocument/2006/relationships/hyperlink" Target="https://www.yammer.com/msuspartner/#/threads/inGroup?type=in_group&amp;feedId=3145169"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channel9.msdn.com/blogs/EA.Azure.com/Using-the-EA-Azure-Power-BI-Link" TargetMode="External"/><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blogs.msdn.com/b/powerbi/archive/2015/10/21/visualize-your-azure-enterprise-data-with-power-bi.aspx" TargetMode="External"/><Relationship Id="rId5" Type="http://schemas.openxmlformats.org/officeDocument/2006/relationships/hyperlink" Target="https://blogs.msdn.microsoft.com/azuregov/2016/06/05/announcing-on-demand-azure-government-customer-onboarding/" TargetMode="External"/><Relationship Id="rId4" Type="http://schemas.openxmlformats.org/officeDocument/2006/relationships/hyperlink" Target="https://automaticbillingspec.blob.core.windows.net/spec/TestEnrollmentUsageApiKey.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a:t>
            </a:r>
          </a:p>
        </p:txBody>
      </p:sp>
      <p:sp>
        <p:nvSpPr>
          <p:cNvPr id="3" name="Text Placeholder 2"/>
          <p:cNvSpPr>
            <a:spLocks noGrp="1"/>
          </p:cNvSpPr>
          <p:nvPr>
            <p:ph type="body" sz="quarter" idx="14"/>
          </p:nvPr>
        </p:nvSpPr>
        <p:spPr/>
        <p:txBody>
          <a:bodyPr/>
          <a:lstStyle/>
          <a:p>
            <a:r>
              <a:rPr lang="en-US" dirty="0"/>
              <a:t>Will St. Germain IV</a:t>
            </a:r>
          </a:p>
          <a:p>
            <a:r>
              <a:rPr lang="en-US" dirty="0"/>
              <a:t>Cloud Solution Architect</a:t>
            </a: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Foundation Pattern</a:t>
            </a:r>
          </a:p>
        </p:txBody>
      </p:sp>
    </p:spTree>
    <p:extLst>
      <p:ext uri="{BB962C8B-B14F-4D97-AF65-F5344CB8AC3E}">
        <p14:creationId xmlns:p14="http://schemas.microsoft.com/office/powerpoint/2010/main" val="41590536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74837" y="220662"/>
            <a:ext cx="8642671" cy="6583680"/>
          </a:xfrm>
          <a:prstGeom prst="rect">
            <a:avLst/>
          </a:prstGeom>
        </p:spPr>
      </p:pic>
    </p:spTree>
    <p:extLst>
      <p:ext uri="{BB962C8B-B14F-4D97-AF65-F5344CB8AC3E}">
        <p14:creationId xmlns:p14="http://schemas.microsoft.com/office/powerpoint/2010/main" val="26692100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027612"/>
          </a:xfrm>
        </p:spPr>
        <p:txBody>
          <a:bodyPr>
            <a:normAutofit/>
          </a:bodyPr>
          <a:lstStyle/>
          <a:p>
            <a:r>
              <a:rPr lang="en-US" sz="2000" dirty="0">
                <a:gradFill>
                  <a:gsLst>
                    <a:gs pos="1250">
                      <a:schemeClr val="tx2"/>
                    </a:gs>
                    <a:gs pos="99000">
                      <a:schemeClr val="tx2"/>
                    </a:gs>
                  </a:gsLst>
                  <a:lin ang="5400000" scaled="0"/>
                </a:gradFill>
              </a:rPr>
              <a:t>Configuration of at least 1 Department and one Account</a:t>
            </a:r>
          </a:p>
          <a:p>
            <a:r>
              <a:rPr lang="en-US" sz="2000" dirty="0">
                <a:gradFill>
                  <a:gsLst>
                    <a:gs pos="1250">
                      <a:schemeClr val="tx2"/>
                    </a:gs>
                    <a:gs pos="99000">
                      <a:schemeClr val="tx2"/>
                    </a:gs>
                  </a:gsLst>
                  <a:lin ang="5400000" scaled="0"/>
                </a:gradFill>
              </a:rPr>
              <a:t>Assign one Department Administrator (DA) that is different than the Enterprise Administrator.  Maybe not a named user as people change.</a:t>
            </a:r>
          </a:p>
          <a:p>
            <a:r>
              <a:rPr lang="en-US" sz="2000" dirty="0">
                <a:gradFill>
                  <a:gsLst>
                    <a:gs pos="1250">
                      <a:schemeClr val="tx2"/>
                    </a:gs>
                    <a:gs pos="99000">
                      <a:schemeClr val="tx2"/>
                    </a:gs>
                  </a:gsLst>
                  <a:lin ang="5400000" scaled="0"/>
                </a:gradFill>
              </a:rPr>
              <a:t>Create five subscriptions</a:t>
            </a:r>
          </a:p>
          <a:p>
            <a:pPr lvl="1">
              <a:buFont typeface="Courier New" panose="02070309020205020404" pitchFamily="49" charset="0"/>
              <a:buChar char="o"/>
            </a:pPr>
            <a:r>
              <a:rPr lang="en-US" sz="2000" dirty="0">
                <a:gradFill>
                  <a:gsLst>
                    <a:gs pos="1250">
                      <a:schemeClr val="tx2"/>
                    </a:gs>
                    <a:gs pos="99000">
                      <a:schemeClr val="tx2"/>
                    </a:gs>
                  </a:gsLst>
                  <a:lin ang="5400000" scaled="0"/>
                </a:gradFill>
                <a:latin typeface="+mj-lt"/>
              </a:rPr>
              <a:t>Production,  this is where production workloads will go, example, Sharepoint Farm</a:t>
            </a:r>
          </a:p>
          <a:p>
            <a:pPr lvl="1">
              <a:buFont typeface="Courier New" panose="02070309020205020404" pitchFamily="49" charset="0"/>
              <a:buChar char="o"/>
            </a:pPr>
            <a:r>
              <a:rPr lang="en-US" sz="2000" dirty="0">
                <a:gradFill>
                  <a:gsLst>
                    <a:gs pos="1250">
                      <a:schemeClr val="tx2"/>
                    </a:gs>
                    <a:gs pos="99000">
                      <a:schemeClr val="tx2"/>
                    </a:gs>
                  </a:gsLst>
                  <a:lin ang="5400000" scaled="0"/>
                </a:gradFill>
                <a:latin typeface="+mj-lt"/>
              </a:rPr>
              <a:t>HBI/CJIS, this is where production high business impact (HBI) or Criminal Justice Information System CJIS workloads will go, example, Evidence Management System</a:t>
            </a:r>
          </a:p>
          <a:p>
            <a:pPr lvl="1">
              <a:buFont typeface="Courier New" panose="02070309020205020404" pitchFamily="49" charset="0"/>
              <a:buChar char="o"/>
            </a:pPr>
            <a:r>
              <a:rPr lang="en-US" sz="2000" dirty="0">
                <a:gradFill>
                  <a:gsLst>
                    <a:gs pos="1250">
                      <a:schemeClr val="tx2"/>
                    </a:gs>
                    <a:gs pos="99000">
                      <a:schemeClr val="tx2"/>
                    </a:gs>
                  </a:gsLst>
                  <a:lin ang="5400000" scaled="0"/>
                </a:gradFill>
                <a:latin typeface="+mj-lt"/>
              </a:rPr>
              <a:t>Preproduction, this is where Application Lifecycle Management (ALM) workloads go, such as Test servers</a:t>
            </a:r>
          </a:p>
          <a:p>
            <a:pPr lvl="1">
              <a:buFont typeface="Courier New" panose="02070309020205020404" pitchFamily="49" charset="0"/>
              <a:buChar char="o"/>
            </a:pPr>
            <a:r>
              <a:rPr lang="en-US" sz="2000" dirty="0">
                <a:gradFill>
                  <a:gsLst>
                    <a:gs pos="1250">
                      <a:schemeClr val="tx2"/>
                    </a:gs>
                    <a:gs pos="99000">
                      <a:schemeClr val="tx2"/>
                    </a:gs>
                  </a:gsLst>
                  <a:lin ang="5400000" scaled="0"/>
                </a:gradFill>
                <a:latin typeface="+mj-lt"/>
              </a:rPr>
              <a:t>Services, are production workloads that are required to be accessible by everyone, yet have extremely sensitive data (level 5 Password data), example Windows Active Directory Domain Controllers.</a:t>
            </a:r>
          </a:p>
          <a:p>
            <a:pPr lvl="1">
              <a:buFont typeface="Courier New" panose="02070309020205020404" pitchFamily="49" charset="0"/>
              <a:buChar char="o"/>
            </a:pPr>
            <a:r>
              <a:rPr lang="en-US" sz="2000" dirty="0">
                <a:gradFill>
                  <a:gsLst>
                    <a:gs pos="1250">
                      <a:schemeClr val="tx2"/>
                    </a:gs>
                    <a:gs pos="99000">
                      <a:schemeClr val="tx2"/>
                    </a:gs>
                  </a:gsLst>
                  <a:lin ang="5400000" scaled="0"/>
                </a:gradFill>
                <a:latin typeface="+mj-lt"/>
              </a:rPr>
              <a:t>Storage, where on premise (non-Azure) storage is maintained, example StorSimple.  </a:t>
            </a:r>
          </a:p>
          <a:p>
            <a:pPr lvl="1">
              <a:buFont typeface="Courier New" panose="02070309020205020404" pitchFamily="49" charset="0"/>
              <a:buChar char="o"/>
            </a:pPr>
            <a:r>
              <a:rPr lang="en-US" sz="2000" dirty="0">
                <a:gradFill>
                  <a:gsLst>
                    <a:gs pos="1250">
                      <a:schemeClr val="tx2"/>
                    </a:gs>
                    <a:gs pos="99000">
                      <a:schemeClr val="tx2"/>
                    </a:gs>
                  </a:gsLst>
                  <a:lin ang="5400000" scaled="0"/>
                </a:gradFill>
                <a:latin typeface="+mj-lt"/>
              </a:rPr>
              <a:t>Optional sixth subscription is required if the enterprise wishes to associate a Visual Studio environment and licenses to the Enrollment.</a:t>
            </a:r>
          </a:p>
          <a:p>
            <a:r>
              <a:rPr lang="en-US" sz="2000" dirty="0">
                <a:gradFill>
                  <a:gsLst>
                    <a:gs pos="1250">
                      <a:schemeClr val="tx2"/>
                    </a:gs>
                    <a:gs pos="99000">
                      <a:schemeClr val="tx2"/>
                    </a:gs>
                  </a:gsLst>
                  <a:lin ang="5400000" scaled="0"/>
                </a:gradFill>
              </a:rPr>
              <a:t>Deploy Secure Single Sign-on for O365 Identity</a:t>
            </a:r>
          </a:p>
        </p:txBody>
      </p:sp>
      <p:sp>
        <p:nvSpPr>
          <p:cNvPr id="4" name="Title 3"/>
          <p:cNvSpPr>
            <a:spLocks noGrp="1"/>
          </p:cNvSpPr>
          <p:nvPr>
            <p:ph type="title"/>
          </p:nvPr>
        </p:nvSpPr>
        <p:spPr/>
        <p:txBody>
          <a:bodyPr/>
          <a:lstStyle/>
          <a:p>
            <a:r>
              <a:rPr lang="en-US" dirty="0"/>
              <a:t>Pattern Overview Per Department</a:t>
            </a:r>
          </a:p>
        </p:txBody>
      </p:sp>
    </p:spTree>
    <p:extLst>
      <p:ext uri="{BB962C8B-B14F-4D97-AF65-F5344CB8AC3E}">
        <p14:creationId xmlns:p14="http://schemas.microsoft.com/office/powerpoint/2010/main" val="33736393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Enrollment – Departments</a:t>
            </a:r>
          </a:p>
        </p:txBody>
      </p:sp>
      <p:sp>
        <p:nvSpPr>
          <p:cNvPr id="10" name="TextBox 9"/>
          <p:cNvSpPr txBox="1"/>
          <p:nvPr/>
        </p:nvSpPr>
        <p:spPr>
          <a:xfrm>
            <a:off x="237945" y="1191848"/>
            <a:ext cx="5294492" cy="506600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latin typeface="+mj-lt"/>
              </a:rPr>
              <a:t>Each agency will have their own Department with a Department Administrator (DA) (as required)*</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latin typeface="+mj-lt"/>
              </a:rPr>
              <a:t>There will be two accounts, one for Managed and Sandbox Workloads</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latin typeface="+mj-lt"/>
              </a:rPr>
              <a:t>There are five default subscriptions that each Managed Account</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latin typeface="+mj-lt"/>
              </a:rPr>
              <a:t>Services (Level 0 data)</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latin typeface="+mj-lt"/>
              </a:rPr>
              <a:t>Production (workloads)</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latin typeface="+mj-lt"/>
              </a:rPr>
              <a:t>CIJS (highly sensitive)</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latin typeface="+mj-lt"/>
              </a:rPr>
              <a:t>Hybrid Storage </a:t>
            </a:r>
          </a:p>
          <a:p>
            <a:pPr marL="809271" lvl="1" indent="-342900">
              <a:lnSpc>
                <a:spcPct val="90000"/>
              </a:lnSpc>
              <a:spcAft>
                <a:spcPts val="600"/>
              </a:spcAft>
              <a:buFont typeface="Courier New" panose="02070309020205020404" pitchFamily="49" charset="0"/>
              <a:buChar char="o"/>
            </a:pPr>
            <a:r>
              <a:rPr lang="en-US" sz="2000" dirty="0">
                <a:gradFill>
                  <a:gsLst>
                    <a:gs pos="1250">
                      <a:schemeClr val="tx2"/>
                    </a:gs>
                    <a:gs pos="99000">
                      <a:schemeClr val="tx2"/>
                    </a:gs>
                  </a:gsLst>
                  <a:lin ang="5400000" scaled="0"/>
                </a:gradFill>
                <a:latin typeface="+mj-lt"/>
              </a:rPr>
              <a:t>Preproduction (dev, test, qa)</a:t>
            </a:r>
          </a:p>
          <a:p>
            <a:pPr>
              <a:lnSpc>
                <a:spcPct val="90000"/>
              </a:lnSpc>
              <a:spcAft>
                <a:spcPts val="600"/>
              </a:spcAft>
            </a:pPr>
            <a:r>
              <a:rPr lang="en-US" sz="2000" dirty="0">
                <a:gradFill>
                  <a:gsLst>
                    <a:gs pos="1250">
                      <a:schemeClr val="tx2"/>
                    </a:gs>
                    <a:gs pos="99000">
                      <a:schemeClr val="tx2"/>
                    </a:gs>
                  </a:gsLst>
                  <a:lin ang="5400000" scaled="0"/>
                </a:gradFill>
                <a:latin typeface="+mj-lt"/>
              </a:rPr>
              <a:t>*If an Agency is administered by the same personnel, there may be no benefits to defining a New Dept.</a:t>
            </a:r>
          </a:p>
        </p:txBody>
      </p:sp>
      <p:pic>
        <p:nvPicPr>
          <p:cNvPr id="2" name="Picture 1"/>
          <p:cNvPicPr>
            <a:picLocks noChangeAspect="1"/>
          </p:cNvPicPr>
          <p:nvPr/>
        </p:nvPicPr>
        <p:blipFill>
          <a:blip r:embed="rId3"/>
          <a:stretch>
            <a:fillRect/>
          </a:stretch>
        </p:blipFill>
        <p:spPr>
          <a:xfrm>
            <a:off x="5532437" y="1287462"/>
            <a:ext cx="6743925" cy="4955521"/>
          </a:xfrm>
          <a:prstGeom prst="rect">
            <a:avLst/>
          </a:prstGeom>
        </p:spPr>
      </p:pic>
    </p:spTree>
    <p:extLst>
      <p:ext uri="{BB962C8B-B14F-4D97-AF65-F5344CB8AC3E}">
        <p14:creationId xmlns:p14="http://schemas.microsoft.com/office/powerpoint/2010/main" val="126152501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830262"/>
            <a:ext cx="3505200" cy="3757952"/>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latin typeface="+mj-lt"/>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latin typeface="+mj-lt"/>
              </a:rPr>
              <a:t>Production</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latin typeface="+mj-lt"/>
              </a:rPr>
              <a:t>CJIS </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latin typeface="+mj-lt"/>
              </a:rPr>
              <a:t>Preproduction</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latin typeface="+mj-lt"/>
              </a:rPr>
              <a:t>Storage</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latin typeface="+mj-lt"/>
              </a:rPr>
              <a:t>Services</a:t>
            </a:r>
          </a:p>
          <a:p>
            <a:pPr>
              <a:lnSpc>
                <a:spcPct val="90000"/>
              </a:lnSpc>
              <a:spcAft>
                <a:spcPts val="600"/>
              </a:spcAft>
            </a:pPr>
            <a:endParaRPr lang="en-US" sz="2000" dirty="0">
              <a:gradFill>
                <a:gsLst>
                  <a:gs pos="1250">
                    <a:schemeClr val="tx2"/>
                  </a:gs>
                  <a:gs pos="99000">
                    <a:schemeClr val="tx2"/>
                  </a:gs>
                </a:gsLst>
                <a:lin ang="5400000" scaled="0"/>
              </a:gradFill>
              <a:latin typeface="+mj-lt"/>
            </a:endParaRPr>
          </a:p>
          <a:p>
            <a:pPr>
              <a:lnSpc>
                <a:spcPct val="90000"/>
              </a:lnSpc>
              <a:spcAft>
                <a:spcPts val="600"/>
              </a:spcAft>
            </a:pPr>
            <a:r>
              <a:rPr lang="en-US" sz="2000" dirty="0">
                <a:gradFill>
                  <a:gsLst>
                    <a:gs pos="1250">
                      <a:schemeClr val="tx2"/>
                    </a:gs>
                    <a:gs pos="99000">
                      <a:schemeClr val="tx2"/>
                    </a:gs>
                  </a:gsLst>
                  <a:lin ang="5400000" scaled="0"/>
                </a:gradFill>
                <a:latin typeface="+mj-lt"/>
              </a:rPr>
              <a:t>XML Configuration (*Classic)</a:t>
            </a:r>
          </a:p>
          <a:p>
            <a:pPr>
              <a:lnSpc>
                <a:spcPct val="90000"/>
              </a:lnSpc>
              <a:spcAft>
                <a:spcPts val="600"/>
              </a:spcAft>
            </a:pPr>
            <a:r>
              <a:rPr lang="en-US" sz="2000" dirty="0">
                <a:gradFill>
                  <a:gsLst>
                    <a:gs pos="1250">
                      <a:schemeClr val="tx2"/>
                    </a:gs>
                    <a:gs pos="99000">
                      <a:schemeClr val="tx2"/>
                    </a:gs>
                  </a:gsLst>
                  <a:lin ang="5400000" scaled="0"/>
                </a:gradFill>
                <a:latin typeface="+mj-lt"/>
              </a:rPr>
              <a:t>JSON Configuration (ARM)</a:t>
            </a:r>
          </a:p>
          <a:p>
            <a:pPr>
              <a:lnSpc>
                <a:spcPct val="90000"/>
              </a:lnSpc>
              <a:spcAft>
                <a:spcPts val="600"/>
              </a:spcAft>
            </a:pPr>
            <a:r>
              <a:rPr lang="en-US" sz="2000" dirty="0">
                <a:gradFill>
                  <a:gsLst>
                    <a:gs pos="1250">
                      <a:schemeClr val="tx2"/>
                    </a:gs>
                    <a:gs pos="99000">
                      <a:schemeClr val="tx2"/>
                    </a:gs>
                  </a:gsLst>
                  <a:lin ang="5400000" scaled="0"/>
                </a:gradFill>
                <a:latin typeface="+mj-lt"/>
              </a:rPr>
              <a:t>Metadata Spreadsheet</a:t>
            </a:r>
          </a:p>
        </p:txBody>
      </p:sp>
      <p:pic>
        <p:nvPicPr>
          <p:cNvPr id="3" name="Picture 2"/>
          <p:cNvPicPr>
            <a:picLocks noChangeAspect="1"/>
          </p:cNvPicPr>
          <p:nvPr/>
        </p:nvPicPr>
        <p:blipFill>
          <a:blip r:embed="rId3"/>
          <a:stretch>
            <a:fillRect/>
          </a:stretch>
        </p:blipFill>
        <p:spPr>
          <a:xfrm>
            <a:off x="4160837" y="1039931"/>
            <a:ext cx="8064319" cy="5120640"/>
          </a:xfrm>
          <a:prstGeom prst="rect">
            <a:avLst/>
          </a:prstGeom>
        </p:spPr>
      </p:pic>
    </p:spTree>
    <p:extLst>
      <p:ext uri="{BB962C8B-B14F-4D97-AF65-F5344CB8AC3E}">
        <p14:creationId xmlns:p14="http://schemas.microsoft.com/office/powerpoint/2010/main" val="18242478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Security Groups</a:t>
            </a:r>
          </a:p>
        </p:txBody>
      </p:sp>
      <p:sp>
        <p:nvSpPr>
          <p:cNvPr id="3" name="Text Placeholder 2"/>
          <p:cNvSpPr>
            <a:spLocks noGrp="1"/>
          </p:cNvSpPr>
          <p:nvPr>
            <p:ph type="body" sz="quarter" idx="10"/>
          </p:nvPr>
        </p:nvSpPr>
        <p:spPr>
          <a:xfrm>
            <a:off x="274640" y="1212849"/>
            <a:ext cx="4190998" cy="4001095"/>
          </a:xfrm>
        </p:spPr>
        <p:txBody>
          <a:bodyPr/>
          <a:lstStyle/>
          <a:p>
            <a:r>
              <a:rPr lang="en-US" sz="2000" dirty="0">
                <a:gradFill>
                  <a:gsLst>
                    <a:gs pos="1250">
                      <a:schemeClr val="tx2"/>
                    </a:gs>
                    <a:gs pos="99000">
                      <a:schemeClr val="tx2"/>
                    </a:gs>
                  </a:gsLst>
                  <a:lin ang="5400000" scaled="0"/>
                </a:gradFill>
              </a:rPr>
              <a:t>Network Security Group:</a:t>
            </a:r>
          </a:p>
          <a:p>
            <a:r>
              <a:rPr lang="en-US" sz="2000" dirty="0">
                <a:gradFill>
                  <a:gsLst>
                    <a:gs pos="1250">
                      <a:schemeClr val="tx2"/>
                    </a:gs>
                    <a:gs pos="99000">
                      <a:schemeClr val="tx2"/>
                    </a:gs>
                  </a:gsLst>
                  <a:lin ang="5400000" scaled="0"/>
                </a:gradFill>
              </a:rPr>
              <a:t>External Subnet DMZ  (deny all unless expressly permitted)</a:t>
            </a:r>
          </a:p>
          <a:p>
            <a:r>
              <a:rPr lang="en-US" sz="2000" dirty="0">
                <a:gradFill>
                  <a:gsLst>
                    <a:gs pos="1250">
                      <a:schemeClr val="tx2"/>
                    </a:gs>
                    <a:gs pos="99000">
                      <a:schemeClr val="tx2"/>
                    </a:gs>
                  </a:gsLst>
                  <a:lin ang="5400000" scaled="0"/>
                </a:gradFill>
              </a:rPr>
              <a:t>Internal Networks</a:t>
            </a:r>
          </a:p>
          <a:p>
            <a:pPr marL="755171" lvl="1" indent="-457200">
              <a:buFont typeface="+mj-lt"/>
              <a:buAutoNum type="arabicPeriod"/>
            </a:pPr>
            <a:r>
              <a:rPr lang="en-US" sz="2000" dirty="0">
                <a:gradFill>
                  <a:gsLst>
                    <a:gs pos="1250">
                      <a:schemeClr val="tx2"/>
                    </a:gs>
                    <a:gs pos="99000">
                      <a:schemeClr val="tx2"/>
                    </a:gs>
                  </a:gsLst>
                  <a:lin ang="5400000" scaled="0"/>
                </a:gradFill>
                <a:latin typeface="+mj-lt"/>
              </a:rPr>
              <a:t>Web</a:t>
            </a:r>
          </a:p>
          <a:p>
            <a:pPr marL="755171" lvl="1" indent="-457200">
              <a:buFont typeface="+mj-lt"/>
              <a:buAutoNum type="arabicPeriod"/>
            </a:pPr>
            <a:r>
              <a:rPr lang="en-US" sz="2000" dirty="0">
                <a:gradFill>
                  <a:gsLst>
                    <a:gs pos="1250">
                      <a:schemeClr val="tx2"/>
                    </a:gs>
                    <a:gs pos="99000">
                      <a:schemeClr val="tx2"/>
                    </a:gs>
                  </a:gsLst>
                  <a:lin ang="5400000" scaled="0"/>
                </a:gradFill>
                <a:latin typeface="+mj-lt"/>
              </a:rPr>
              <a:t>App</a:t>
            </a:r>
          </a:p>
          <a:p>
            <a:pPr marL="755171" lvl="1" indent="-457200">
              <a:buFont typeface="+mj-lt"/>
              <a:buAutoNum type="arabicPeriod"/>
            </a:pPr>
            <a:r>
              <a:rPr lang="en-US" sz="2000" dirty="0">
                <a:gradFill>
                  <a:gsLst>
                    <a:gs pos="1250">
                      <a:schemeClr val="tx2"/>
                    </a:gs>
                    <a:gs pos="99000">
                      <a:schemeClr val="tx2"/>
                    </a:gs>
                  </a:gsLst>
                  <a:lin ang="5400000" scaled="0"/>
                </a:gradFill>
                <a:latin typeface="+mj-lt"/>
              </a:rPr>
              <a:t>Database</a:t>
            </a:r>
          </a:p>
          <a:p>
            <a:pPr marL="755171" lvl="1" indent="-457200">
              <a:buFont typeface="+mj-lt"/>
              <a:buAutoNum type="arabicPeriod"/>
            </a:pPr>
            <a:r>
              <a:rPr lang="en-US" sz="2000" dirty="0">
                <a:gradFill>
                  <a:gsLst>
                    <a:gs pos="1250">
                      <a:schemeClr val="tx2"/>
                    </a:gs>
                    <a:gs pos="99000">
                      <a:schemeClr val="tx2"/>
                    </a:gs>
                  </a:gsLst>
                  <a:lin ang="5400000" scaled="0"/>
                </a:gradFill>
                <a:latin typeface="+mj-lt"/>
              </a:rPr>
              <a:t>User Tiers</a:t>
            </a:r>
          </a:p>
          <a:p>
            <a:pPr marL="287338" lvl="1" indent="-287338">
              <a:spcBef>
                <a:spcPts val="1224"/>
              </a:spcBef>
              <a:buClr>
                <a:schemeClr val="tx1"/>
              </a:buClr>
            </a:pPr>
            <a:r>
              <a:rPr lang="en-US" sz="2000" dirty="0">
                <a:gradFill>
                  <a:gsLst>
                    <a:gs pos="1250">
                      <a:schemeClr val="tx2"/>
                    </a:gs>
                    <a:gs pos="99000">
                      <a:schemeClr val="tx2"/>
                    </a:gs>
                  </a:gsLst>
                  <a:lin ang="5400000" scaled="0"/>
                </a:gradFill>
                <a:latin typeface="+mj-lt"/>
              </a:rPr>
              <a:t>User Defined Routing (Coming Soon)</a:t>
            </a:r>
          </a:p>
          <a:p>
            <a:pPr marL="755171" lvl="1" indent="-457200">
              <a:buFont typeface="+mj-lt"/>
              <a:buAutoNum type="arabicPeriod"/>
            </a:pPr>
            <a:endParaRPr lang="en-US" sz="2000" dirty="0">
              <a:gradFill>
                <a:gsLst>
                  <a:gs pos="1250">
                    <a:schemeClr val="tx2"/>
                  </a:gs>
                  <a:gs pos="99000">
                    <a:schemeClr val="tx2"/>
                  </a:gs>
                </a:gsLst>
                <a:lin ang="5400000" scaled="0"/>
              </a:gradFill>
              <a:latin typeface="+mj-lt"/>
            </a:endParaRPr>
          </a:p>
        </p:txBody>
      </p:sp>
      <p:sp>
        <p:nvSpPr>
          <p:cNvPr id="5" name="Rectangle 4"/>
          <p:cNvSpPr/>
          <p:nvPr/>
        </p:nvSpPr>
        <p:spPr>
          <a:xfrm>
            <a:off x="350837" y="6316662"/>
            <a:ext cx="10591800" cy="369332"/>
          </a:xfrm>
          <a:prstGeom prst="rect">
            <a:avLst/>
          </a:prstGeom>
        </p:spPr>
        <p:txBody>
          <a:bodyPr wrap="square">
            <a:spAutoFit/>
          </a:bodyPr>
          <a:lstStyle/>
          <a:p>
            <a:r>
              <a:rPr lang="en-US" dirty="0"/>
              <a:t>https://azure.microsoft.com/en-us/documentation/articles/best-practices-network-security/</a:t>
            </a:r>
          </a:p>
        </p:txBody>
      </p:sp>
      <p:pic>
        <p:nvPicPr>
          <p:cNvPr id="6" name="Picture 5"/>
          <p:cNvPicPr>
            <a:picLocks noChangeAspect="1"/>
          </p:cNvPicPr>
          <p:nvPr/>
        </p:nvPicPr>
        <p:blipFill>
          <a:blip r:embed="rId3"/>
          <a:stretch>
            <a:fillRect/>
          </a:stretch>
        </p:blipFill>
        <p:spPr>
          <a:xfrm>
            <a:off x="4389437" y="1439862"/>
            <a:ext cx="7521462" cy="3429238"/>
          </a:xfrm>
          <a:prstGeom prst="rect">
            <a:avLst/>
          </a:prstGeom>
        </p:spPr>
      </p:pic>
    </p:spTree>
    <p:extLst>
      <p:ext uri="{BB962C8B-B14F-4D97-AF65-F5344CB8AC3E}">
        <p14:creationId xmlns:p14="http://schemas.microsoft.com/office/powerpoint/2010/main" val="35564162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Networking</a:t>
            </a:r>
          </a:p>
        </p:txBody>
      </p:sp>
      <p:sp>
        <p:nvSpPr>
          <p:cNvPr id="3" name="Text Placeholder 2"/>
          <p:cNvSpPr>
            <a:spLocks noGrp="1"/>
          </p:cNvSpPr>
          <p:nvPr>
            <p:ph type="body" sz="quarter" idx="10"/>
          </p:nvPr>
        </p:nvSpPr>
        <p:spPr>
          <a:xfrm>
            <a:off x="274638" y="1212850"/>
            <a:ext cx="11887200" cy="4524315"/>
          </a:xfrm>
        </p:spPr>
        <p:txBody>
          <a:bodyPr/>
          <a:lstStyle/>
          <a:p>
            <a:r>
              <a:rPr lang="en-US" sz="2000" dirty="0">
                <a:gradFill>
                  <a:gsLst>
                    <a:gs pos="1250">
                      <a:schemeClr val="tx2"/>
                    </a:gs>
                    <a:gs pos="99000">
                      <a:schemeClr val="tx2"/>
                    </a:gs>
                  </a:gsLst>
                  <a:lin ang="5400000" scaled="0"/>
                </a:gradFill>
              </a:rPr>
              <a:t>Endpoints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latin typeface="+mj-lt"/>
              </a:rPr>
              <a:t>Remote Desktop Client (Jumpbox)</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latin typeface="+mj-lt"/>
              </a:rPr>
              <a:t>Web Application Proxy (WAP) for Modern Authentication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latin typeface="+mj-lt"/>
              </a:rPr>
              <a:t>PowerShell </a:t>
            </a:r>
          </a:p>
          <a:p>
            <a:r>
              <a:rPr lang="en-US" sz="2000" dirty="0">
                <a:gradFill>
                  <a:gsLst>
                    <a:gs pos="1250">
                      <a:schemeClr val="tx2"/>
                    </a:gs>
                    <a:gs pos="99000">
                      <a:schemeClr val="tx2"/>
                    </a:gs>
                  </a:gsLst>
                  <a:lin ang="5400000" scaled="0"/>
                </a:gradFill>
              </a:rPr>
              <a:t>VPN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latin typeface="+mj-lt"/>
              </a:rPr>
              <a:t>On Premise network to Azure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latin typeface="+mj-lt"/>
              </a:rPr>
              <a:t>Azure Datacenters (Connection between IA and VA)</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latin typeface="+mj-lt"/>
              </a:rPr>
              <a:t>Local Datacenter Services (Connection to the Domain Controllers)</a:t>
            </a:r>
          </a:p>
          <a:p>
            <a:r>
              <a:rPr lang="en-US" sz="2000" dirty="0">
                <a:gradFill>
                  <a:gsLst>
                    <a:gs pos="1250">
                      <a:schemeClr val="tx2"/>
                    </a:gs>
                    <a:gs pos="99000">
                      <a:schemeClr val="tx2"/>
                    </a:gs>
                  </a:gsLst>
                  <a:lin ang="5400000" scaled="0"/>
                </a:gradFill>
              </a:rPr>
              <a:t>ExpressRoute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latin typeface="+mj-lt"/>
              </a:rPr>
              <a:t>Private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latin typeface="+mj-lt"/>
              </a:rPr>
              <a:t>VNET Peering (coming soon)</a:t>
            </a:r>
          </a:p>
          <a:p>
            <a:endParaRPr lang="en-US" dirty="0"/>
          </a:p>
        </p:txBody>
      </p:sp>
    </p:spTree>
    <p:extLst>
      <p:ext uri="{BB962C8B-B14F-4D97-AF65-F5344CB8AC3E}">
        <p14:creationId xmlns:p14="http://schemas.microsoft.com/office/powerpoint/2010/main" val="320405957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9437" y="1211262"/>
            <a:ext cx="4495800" cy="4235006"/>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latin typeface="+mj-lt"/>
              </a:rPr>
              <a:t>Secure Identity Hosted in Azure:</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latin typeface="+mj-lt"/>
              </a:rPr>
              <a:t>2 Domain Controllers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latin typeface="+mj-lt"/>
              </a:rPr>
              <a:t>1 AAD Connect Server</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latin typeface="+mj-lt"/>
              </a:rPr>
              <a:t>2 ADFS Servers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latin typeface="+mj-lt"/>
              </a:rPr>
              <a:t>Network Security Groups (NSG)</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latin typeface="+mj-lt"/>
              </a:rPr>
              <a:t>Virtual Private Network (VPNs)</a:t>
            </a:r>
          </a:p>
          <a:p>
            <a:pPr marL="457200" indent="-4572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latin typeface="+mj-lt"/>
              </a:rPr>
              <a:t>Advanced Threat Analytics. (ATA)</a:t>
            </a:r>
          </a:p>
          <a:p>
            <a:pPr marL="457200" indent="-457200">
              <a:lnSpc>
                <a:spcPct val="90000"/>
              </a:lnSpc>
              <a:spcAft>
                <a:spcPts val="600"/>
              </a:spcAft>
              <a:buAutoNum type="arabicPeriod"/>
            </a:pPr>
            <a:endParaRPr lang="en-US" sz="2000" dirty="0">
              <a:gradFill>
                <a:gsLst>
                  <a:gs pos="1250">
                    <a:schemeClr val="tx2"/>
                  </a:gs>
                  <a:gs pos="99000">
                    <a:schemeClr val="tx2"/>
                  </a:gs>
                </a:gsLst>
                <a:lin ang="5400000" scaled="0"/>
              </a:gradFill>
              <a:latin typeface="+mj-lt"/>
            </a:endParaRPr>
          </a:p>
          <a:p>
            <a:pPr>
              <a:lnSpc>
                <a:spcPct val="90000"/>
              </a:lnSpc>
              <a:spcAft>
                <a:spcPts val="600"/>
              </a:spcAft>
            </a:pPr>
            <a:r>
              <a:rPr lang="en-US" sz="2000" dirty="0">
                <a:gradFill>
                  <a:gsLst>
                    <a:gs pos="1250">
                      <a:schemeClr val="tx2"/>
                    </a:gs>
                    <a:gs pos="99000">
                      <a:schemeClr val="tx2"/>
                    </a:gs>
                  </a:gsLst>
                  <a:lin ang="5400000" scaled="0"/>
                </a:gradFill>
                <a:latin typeface="+mj-lt"/>
              </a:rPr>
              <a:t>NOTE:  Promotion and configuration of servers is the Enterprise Domain Admin’s responsibility. (not the partner)</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6541" y="-44638107"/>
            <a:ext cx="4572000" cy="3903090"/>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99037" y="1231115"/>
            <a:ext cx="7191136" cy="4572000"/>
          </a:xfrm>
          <a:prstGeom prst="rect">
            <a:avLst/>
          </a:prstGeom>
        </p:spPr>
      </p:pic>
    </p:spTree>
    <p:extLst>
      <p:ext uri="{BB962C8B-B14F-4D97-AF65-F5344CB8AC3E}">
        <p14:creationId xmlns:p14="http://schemas.microsoft.com/office/powerpoint/2010/main" val="17290497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Commercial and Government Cloud Integration</a:t>
            </a:r>
          </a:p>
        </p:txBody>
      </p:sp>
    </p:spTree>
    <p:extLst>
      <p:ext uri="{BB962C8B-B14F-4D97-AF65-F5344CB8AC3E}">
        <p14:creationId xmlns:p14="http://schemas.microsoft.com/office/powerpoint/2010/main" val="639034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of multiple Enrollments</a:t>
            </a:r>
          </a:p>
        </p:txBody>
      </p:sp>
      <p:sp>
        <p:nvSpPr>
          <p:cNvPr id="3" name="Text Placeholder 2"/>
          <p:cNvSpPr>
            <a:spLocks noGrp="1"/>
          </p:cNvSpPr>
          <p:nvPr>
            <p:ph type="body" sz="quarter" idx="10"/>
          </p:nvPr>
        </p:nvSpPr>
        <p:spPr>
          <a:xfrm>
            <a:off x="274638" y="1212850"/>
            <a:ext cx="7086599" cy="4739759"/>
          </a:xfrm>
        </p:spPr>
        <p:txBody>
          <a:bodyPr/>
          <a:lstStyle/>
          <a:p>
            <a:r>
              <a:rPr lang="en-US" sz="2000" dirty="0"/>
              <a:t>There is physical separation by design in Microsoft Azure Commercial (MAC) and Azure Government  (MAG)</a:t>
            </a:r>
          </a:p>
          <a:p>
            <a:r>
              <a:rPr lang="en-US" sz="2000" dirty="0"/>
              <a:t>If the enterprise customer would like to bridge this separation it there are techniques.  </a:t>
            </a:r>
          </a:p>
          <a:p>
            <a:endParaRPr lang="en-US" sz="2000" dirty="0"/>
          </a:p>
          <a:p>
            <a:r>
              <a:rPr lang="en-US" sz="2000" dirty="0"/>
              <a:t>Azure Commercial Cloud (MAC)</a:t>
            </a:r>
          </a:p>
          <a:p>
            <a:pPr marL="342900" indent="-342900">
              <a:buFont typeface="Wingdings" panose="05000000000000000000" pitchFamily="2" charset="2"/>
              <a:buChar char="ü"/>
            </a:pPr>
            <a:r>
              <a:rPr lang="en-US" sz="2000" dirty="0"/>
              <a:t>Good for public data stores and web applications</a:t>
            </a:r>
          </a:p>
          <a:p>
            <a:pPr marL="342900" indent="-342900">
              <a:buFont typeface="Wingdings" panose="05000000000000000000" pitchFamily="2" charset="2"/>
              <a:buChar char="ü"/>
            </a:pPr>
            <a:r>
              <a:rPr lang="en-US" sz="2000" dirty="0"/>
              <a:t>Development and Test workloads</a:t>
            </a:r>
          </a:p>
          <a:p>
            <a:pPr marL="342900" indent="-342900">
              <a:buFont typeface="Wingdings" panose="05000000000000000000" pitchFamily="2" charset="2"/>
              <a:buChar char="ü"/>
            </a:pPr>
            <a:endParaRPr lang="en-US" sz="2000" dirty="0"/>
          </a:p>
          <a:p>
            <a:r>
              <a:rPr lang="en-US" sz="2000" dirty="0"/>
              <a:t>Azure Government Cloud.  (MAG)</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rPr>
              <a:t>Good for secure regulated data stores and web applications</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rPr>
              <a:t>Production workloads</a:t>
            </a:r>
          </a:p>
          <a:p>
            <a:endParaRPr lang="en-US" dirty="0"/>
          </a:p>
        </p:txBody>
      </p:sp>
    </p:spTree>
    <p:extLst>
      <p:ext uri="{BB962C8B-B14F-4D97-AF65-F5344CB8AC3E}">
        <p14:creationId xmlns:p14="http://schemas.microsoft.com/office/powerpoint/2010/main" val="21333215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 Integration</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65239" y="1058862"/>
            <a:ext cx="8989691" cy="5760720"/>
          </a:xfrm>
          <a:prstGeom prst="rect">
            <a:avLst/>
          </a:prstGeom>
        </p:spPr>
      </p:pic>
    </p:spTree>
    <p:extLst>
      <p:ext uri="{BB962C8B-B14F-4D97-AF65-F5344CB8AC3E}">
        <p14:creationId xmlns:p14="http://schemas.microsoft.com/office/powerpoint/2010/main" val="23060216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AzureFoundation</a:t>
            </a:r>
          </a:p>
        </p:txBody>
      </p:sp>
    </p:spTree>
    <p:extLst>
      <p:ext uri="{BB962C8B-B14F-4D97-AF65-F5344CB8AC3E}">
        <p14:creationId xmlns:p14="http://schemas.microsoft.com/office/powerpoint/2010/main" val="409995013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the Spreadsheet</a:t>
            </a:r>
          </a:p>
        </p:txBody>
      </p:sp>
      <p:sp>
        <p:nvSpPr>
          <p:cNvPr id="5" name="Text Placeholder 4"/>
          <p:cNvSpPr>
            <a:spLocks noGrp="1"/>
          </p:cNvSpPr>
          <p:nvPr>
            <p:ph type="body" sz="quarter" idx="10"/>
          </p:nvPr>
        </p:nvSpPr>
        <p:spPr>
          <a:xfrm>
            <a:off x="274639" y="1212849"/>
            <a:ext cx="5486399" cy="2215991"/>
          </a:xfrm>
        </p:spPr>
        <p:txBody>
          <a:bodyPr/>
          <a:lstStyle/>
          <a:p>
            <a:pPr marL="571500" indent="-571500">
              <a:buFont typeface="Arial" panose="020B0604020202020204" pitchFamily="34" charset="0"/>
              <a:buChar char="•"/>
            </a:pPr>
            <a:r>
              <a:rPr lang="en-US" sz="2000" dirty="0"/>
              <a:t>Where:  SLG Azure SharePoint “</a:t>
            </a:r>
            <a:r>
              <a:rPr lang="en-US" sz="2000" dirty="0">
                <a:hlinkClick r:id="rId2"/>
              </a:rPr>
              <a:t>Foundation</a:t>
            </a:r>
            <a:r>
              <a:rPr lang="en-US" sz="2000" dirty="0"/>
              <a:t>”</a:t>
            </a:r>
          </a:p>
          <a:p>
            <a:pPr marL="571500" indent="-571500">
              <a:buFont typeface="Arial" panose="020B0604020202020204" pitchFamily="34" charset="0"/>
              <a:buChar char="•"/>
            </a:pPr>
            <a:r>
              <a:rPr lang="en-US" sz="2000" dirty="0"/>
              <a:t>Create a copy in your own customer directory</a:t>
            </a:r>
          </a:p>
          <a:p>
            <a:pPr marL="571500" indent="-571500">
              <a:buFont typeface="Arial" panose="020B0604020202020204" pitchFamily="34" charset="0"/>
              <a:buChar char="•"/>
            </a:pPr>
            <a:r>
              <a:rPr lang="en-US" sz="2000" dirty="0"/>
              <a:t>Workbooks in the Spreadsheet</a:t>
            </a:r>
          </a:p>
          <a:p>
            <a:pPr marL="571500" lvl="1" indent="-571500">
              <a:buFont typeface="Arial" panose="020B0604020202020204" pitchFamily="34" charset="0"/>
              <a:buChar char="•"/>
            </a:pPr>
            <a:endParaRPr lang="en-US" dirty="0"/>
          </a:p>
        </p:txBody>
      </p:sp>
      <p:sp>
        <p:nvSpPr>
          <p:cNvPr id="6" name="Text Placeholder 5"/>
          <p:cNvSpPr>
            <a:spLocks noGrp="1"/>
          </p:cNvSpPr>
          <p:nvPr>
            <p:ph type="body" sz="quarter" idx="11"/>
          </p:nvPr>
        </p:nvSpPr>
        <p:spPr>
          <a:xfrm>
            <a:off x="6675439" y="1212849"/>
            <a:ext cx="5486399" cy="5478423"/>
          </a:xfrm>
        </p:spPr>
        <p:txBody>
          <a:bodyPr/>
          <a:lstStyle/>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Pricing Template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Enterprise Enrollment Setup Notes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Departments to Configure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Subscriptions To Create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Locations where workloads will be deployed</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VNET Pattern based on Class B</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Subnet Pattern</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Local Network Definition (Routing Table)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Groups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Rules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 Defined Routes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Storage Accounts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Server Build Sheets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Azure Specs</a:t>
            </a:r>
          </a:p>
        </p:txBody>
      </p:sp>
    </p:spTree>
    <p:extLst>
      <p:ext uri="{BB962C8B-B14F-4D97-AF65-F5344CB8AC3E}">
        <p14:creationId xmlns:p14="http://schemas.microsoft.com/office/powerpoint/2010/main" val="34976776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Notes</a:t>
            </a:r>
          </a:p>
        </p:txBody>
      </p:sp>
      <p:sp>
        <p:nvSpPr>
          <p:cNvPr id="3" name="Text Placeholder 2"/>
          <p:cNvSpPr>
            <a:spLocks noGrp="1"/>
          </p:cNvSpPr>
          <p:nvPr>
            <p:ph type="body" sz="quarter" idx="10"/>
          </p:nvPr>
        </p:nvSpPr>
        <p:spPr>
          <a:xfrm>
            <a:off x="274639" y="1212849"/>
            <a:ext cx="5486399" cy="5332413"/>
          </a:xfrm>
        </p:spPr>
        <p:txBody>
          <a:bodyPr/>
          <a:lstStyle/>
          <a:p>
            <a:r>
              <a:rPr lang="en-US" sz="2000" dirty="0"/>
              <a:t>The EA Portal and Account Portal have a Read Only API, which prevent us from writing automation to deploy “Departments”, “Account” and “Subscriptions”.  “click, click, click” interface.</a:t>
            </a:r>
          </a:p>
          <a:p>
            <a:endParaRPr lang="en-US" sz="2000" dirty="0"/>
          </a:p>
          <a:p>
            <a:r>
              <a:rPr lang="en-US" sz="2000" dirty="0"/>
              <a:t>Naming conventions are formulas that help the customer with a proposed naming convention or work with the customers to modify the formulas to match the enterprise naming </a:t>
            </a:r>
            <a:r>
              <a:rPr lang="en-US" sz="2000" dirty="0" err="1"/>
              <a:t>conventionsThis</a:t>
            </a:r>
            <a:r>
              <a:rPr lang="en-US" sz="2000" dirty="0"/>
              <a:t> is a template, it can be modified.  </a:t>
            </a:r>
          </a:p>
          <a:p>
            <a:r>
              <a:rPr lang="en-US" sz="2000" dirty="0"/>
              <a:t>Note:  When the network team offers to design the IP addresses, the foundation pattern is now an example and all the work needs to be reproduced and the AzureFoundation isn’t valid anymore.</a:t>
            </a:r>
          </a:p>
          <a:p>
            <a:endParaRPr lang="en-US" sz="2000" dirty="0"/>
          </a:p>
          <a:p>
            <a:endParaRPr lang="en-US" sz="2000" dirty="0"/>
          </a:p>
        </p:txBody>
      </p:sp>
      <p:pic>
        <p:nvPicPr>
          <p:cNvPr id="5" name="Picture 4"/>
          <p:cNvPicPr>
            <a:picLocks noChangeAspect="1"/>
          </p:cNvPicPr>
          <p:nvPr/>
        </p:nvPicPr>
        <p:blipFill>
          <a:blip r:embed="rId2"/>
          <a:stretch>
            <a:fillRect/>
          </a:stretch>
        </p:blipFill>
        <p:spPr>
          <a:xfrm>
            <a:off x="7757641" y="0"/>
            <a:ext cx="4659429" cy="6994525"/>
          </a:xfrm>
          <a:prstGeom prst="rect">
            <a:avLst/>
          </a:prstGeom>
        </p:spPr>
      </p:pic>
    </p:spTree>
    <p:extLst>
      <p:ext uri="{BB962C8B-B14F-4D97-AF65-F5344CB8AC3E}">
        <p14:creationId xmlns:p14="http://schemas.microsoft.com/office/powerpoint/2010/main" val="61844908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VNET Design </a:t>
            </a:r>
          </a:p>
        </p:txBody>
      </p:sp>
      <p:sp>
        <p:nvSpPr>
          <p:cNvPr id="3" name="Text Placeholder 2"/>
          <p:cNvSpPr>
            <a:spLocks noGrp="1"/>
          </p:cNvSpPr>
          <p:nvPr>
            <p:ph type="body" sz="quarter" idx="10"/>
          </p:nvPr>
        </p:nvSpPr>
        <p:spPr>
          <a:xfrm>
            <a:off x="274639" y="1212849"/>
            <a:ext cx="5486399" cy="4585871"/>
          </a:xfrm>
        </p:spPr>
        <p:txBody>
          <a:bodyPr/>
          <a:lstStyle/>
          <a:p>
            <a:r>
              <a:rPr lang="en-US" sz="2000" dirty="0"/>
              <a:t>RFC 1918 IPv4 addresses</a:t>
            </a:r>
          </a:p>
          <a:p>
            <a:r>
              <a:rPr lang="en-US" sz="2000" dirty="0"/>
              <a:t>10.0.0.0/16 or </a:t>
            </a:r>
          </a:p>
          <a:p>
            <a:r>
              <a:rPr lang="en-US" sz="2000" dirty="0"/>
              <a:t>172.16.0.0/16</a:t>
            </a:r>
          </a:p>
          <a:p>
            <a:r>
              <a:rPr lang="en-US" sz="2000" dirty="0"/>
              <a:t>Goal:  Avoid Conflict</a:t>
            </a:r>
          </a:p>
          <a:p>
            <a:r>
              <a:rPr lang="en-US" sz="2000" dirty="0"/>
              <a:t>Typical response:  “we are only putting a few things in Azure why do I need 65,000+ hosts?”</a:t>
            </a:r>
          </a:p>
          <a:p>
            <a:r>
              <a:rPr lang="en-US" sz="2000" dirty="0"/>
              <a:t>The pattern gives up to four Azure locations a highly available georedundant secure network layout for most workloads.</a:t>
            </a:r>
          </a:p>
          <a:p>
            <a:r>
              <a:rPr lang="en-US" sz="2000" dirty="0"/>
              <a:t>This pattern requires only column M and N need to be modified.</a:t>
            </a:r>
          </a:p>
          <a:p>
            <a:endParaRPr lang="en-US" sz="2000"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74282" y="1516062"/>
            <a:ext cx="6283066" cy="4188710"/>
          </a:xfrm>
          <a:prstGeom prst="rect">
            <a:avLst/>
          </a:prstGeom>
        </p:spPr>
      </p:pic>
    </p:spTree>
    <p:extLst>
      <p:ext uri="{BB962C8B-B14F-4D97-AF65-F5344CB8AC3E}">
        <p14:creationId xmlns:p14="http://schemas.microsoft.com/office/powerpoint/2010/main" val="10953488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Build Sheets	</a:t>
            </a:r>
          </a:p>
        </p:txBody>
      </p:sp>
      <p:sp>
        <p:nvSpPr>
          <p:cNvPr id="3" name="Text Placeholder 2"/>
          <p:cNvSpPr>
            <a:spLocks noGrp="1"/>
          </p:cNvSpPr>
          <p:nvPr>
            <p:ph type="body" sz="quarter" idx="10"/>
          </p:nvPr>
        </p:nvSpPr>
        <p:spPr>
          <a:xfrm>
            <a:off x="274639" y="1212849"/>
            <a:ext cx="5486399" cy="5293757"/>
          </a:xfrm>
        </p:spPr>
        <p:txBody>
          <a:bodyPr/>
          <a:lstStyle/>
          <a:p>
            <a:pPr marL="342900" indent="-342900">
              <a:buFont typeface="Arial" panose="020B0604020202020204" pitchFamily="34" charset="0"/>
              <a:buChar char="•"/>
            </a:pPr>
            <a:r>
              <a:rPr lang="en-US" sz="2000" dirty="0"/>
              <a:t>Patterns are modelled in a spreadsheet giving a safe level of abstraction.</a:t>
            </a:r>
          </a:p>
          <a:p>
            <a:pPr marL="342900" indent="-342900">
              <a:buFont typeface="Arial" panose="020B0604020202020204" pitchFamily="34" charset="0"/>
              <a:buChar char="•"/>
            </a:pPr>
            <a:r>
              <a:rPr lang="en-US" sz="2000" dirty="0"/>
              <a:t>Common Workloads</a:t>
            </a:r>
          </a:p>
          <a:p>
            <a:pPr marL="342900" indent="-342900">
              <a:buFont typeface="Arial" panose="020B0604020202020204" pitchFamily="34" charset="0"/>
              <a:buChar char="•"/>
            </a:pPr>
            <a:r>
              <a:rPr lang="en-US" sz="2000" dirty="0"/>
              <a:t>Identity Pattern (7 Servers)</a:t>
            </a:r>
          </a:p>
          <a:p>
            <a:pPr marL="342900" indent="-342900">
              <a:buFont typeface="Arial" panose="020B0604020202020204" pitchFamily="34" charset="0"/>
              <a:buChar char="•"/>
            </a:pPr>
            <a:r>
              <a:rPr lang="en-US" sz="2000" dirty="0"/>
              <a:t>SharePoint Pattern (11 Servers)</a:t>
            </a:r>
          </a:p>
          <a:p>
            <a:pPr marL="342900" indent="-342900">
              <a:buFont typeface="Arial" panose="020B0604020202020204" pitchFamily="34" charset="0"/>
              <a:buChar char="•"/>
            </a:pPr>
            <a:r>
              <a:rPr lang="en-US" sz="2000" dirty="0"/>
              <a:t>Naming Conventions are formulas</a:t>
            </a:r>
          </a:p>
          <a:p>
            <a:pPr marL="342900" indent="-342900">
              <a:buFont typeface="Arial" panose="020B0604020202020204" pitchFamily="34" charset="0"/>
              <a:buChar char="•"/>
            </a:pPr>
            <a:r>
              <a:rPr lang="en-US" sz="2000" dirty="0"/>
              <a:t>This is not a battle worth fighting, the goal of a good name is to be unique and informative.</a:t>
            </a:r>
          </a:p>
          <a:p>
            <a:pPr marL="342900" indent="-342900">
              <a:buFont typeface="Arial" panose="020B0604020202020204" pitchFamily="34" charset="0"/>
              <a:buChar char="•"/>
            </a:pPr>
            <a:r>
              <a:rPr lang="en-US" sz="2000" dirty="0"/>
              <a:t>Ask to validate the naming convention, use ours or yours.</a:t>
            </a:r>
          </a:p>
          <a:p>
            <a:pPr marL="342900" indent="-342900">
              <a:buFont typeface="Arial" panose="020B0604020202020204" pitchFamily="34" charset="0"/>
              <a:buChar char="•"/>
            </a:pPr>
            <a:r>
              <a:rPr lang="en-US" sz="2000" dirty="0"/>
              <a:t>The entries will feed your pricing template.</a:t>
            </a:r>
          </a:p>
          <a:p>
            <a:r>
              <a:rPr lang="en-US" sz="2000" dirty="0"/>
              <a:t>Note:  Design limitation of multiple NICs cannot be facilitated with current spreadsheet.</a:t>
            </a:r>
          </a:p>
        </p:txBody>
      </p:sp>
      <p:pic>
        <p:nvPicPr>
          <p:cNvPr id="6" name="Picture 5"/>
          <p:cNvPicPr>
            <a:picLocks noChangeAspect="1"/>
          </p:cNvPicPr>
          <p:nvPr/>
        </p:nvPicPr>
        <p:blipFill>
          <a:blip r:embed="rId2"/>
          <a:stretch>
            <a:fillRect/>
          </a:stretch>
        </p:blipFill>
        <p:spPr>
          <a:xfrm>
            <a:off x="7742237" y="-29453"/>
            <a:ext cx="4659429" cy="6994525"/>
          </a:xfrm>
          <a:prstGeom prst="rect">
            <a:avLst/>
          </a:prstGeom>
        </p:spPr>
      </p:pic>
    </p:spTree>
    <p:extLst>
      <p:ext uri="{BB962C8B-B14F-4D97-AF65-F5344CB8AC3E}">
        <p14:creationId xmlns:p14="http://schemas.microsoft.com/office/powerpoint/2010/main" val="23694638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 the spreadsheet</a:t>
            </a:r>
          </a:p>
        </p:txBody>
      </p:sp>
    </p:spTree>
    <p:extLst>
      <p:ext uri="{BB962C8B-B14F-4D97-AF65-F5344CB8AC3E}">
        <p14:creationId xmlns:p14="http://schemas.microsoft.com/office/powerpoint/2010/main" val="366484133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partner!</a:t>
            </a:r>
          </a:p>
        </p:txBody>
      </p:sp>
      <p:sp>
        <p:nvSpPr>
          <p:cNvPr id="4" name="Text Placeholder 3"/>
          <p:cNvSpPr>
            <a:spLocks noGrp="1"/>
          </p:cNvSpPr>
          <p:nvPr>
            <p:ph type="body" sz="quarter" idx="10"/>
          </p:nvPr>
        </p:nvSpPr>
        <p:spPr>
          <a:xfrm>
            <a:off x="274638" y="1212850"/>
            <a:ext cx="3657599" cy="4647426"/>
          </a:xfrm>
        </p:spPr>
        <p:txBody>
          <a:bodyPr/>
          <a:lstStyle/>
          <a:p>
            <a:pPr marL="342900" indent="-342900">
              <a:buFont typeface="Arial" panose="020B0604020202020204" pitchFamily="34" charset="0"/>
              <a:buChar char="•"/>
            </a:pPr>
            <a:r>
              <a:rPr lang="en-US" sz="2000" dirty="0"/>
              <a:t>Microsoft Premier “Azure Faststart”</a:t>
            </a:r>
          </a:p>
          <a:p>
            <a:pPr marL="342900" indent="-342900">
              <a:buFont typeface="Arial" panose="020B0604020202020204" pitchFamily="34" charset="0"/>
              <a:buChar char="•"/>
            </a:pPr>
            <a:r>
              <a:rPr lang="en-US" sz="2000" dirty="0"/>
              <a:t>Catapult “Cloud Foundation”</a:t>
            </a:r>
          </a:p>
          <a:p>
            <a:pPr marL="342900" indent="-342900">
              <a:buFont typeface="Arial" panose="020B0604020202020204" pitchFamily="34" charset="0"/>
              <a:buChar char="•"/>
            </a:pPr>
            <a:r>
              <a:rPr lang="en-US" sz="2000" dirty="0"/>
              <a:t>Planet “Cloud Foundation”</a:t>
            </a:r>
          </a:p>
          <a:p>
            <a:pPr marL="342900" indent="-342900">
              <a:buFont typeface="Arial" panose="020B0604020202020204" pitchFamily="34" charset="0"/>
              <a:buChar char="•"/>
            </a:pPr>
            <a:r>
              <a:rPr lang="en-US" sz="2000" dirty="0"/>
              <a:t>Do you have a partner already?</a:t>
            </a:r>
            <a:endParaRPr lang="en-US" sz="2000" dirty="0">
              <a:hlinkClick r:id="rId2"/>
            </a:endParaRPr>
          </a:p>
          <a:p>
            <a:pPr marL="342900" indent="-342900">
              <a:buFont typeface="Arial" panose="020B0604020202020204" pitchFamily="34" charset="0"/>
              <a:buChar char="•"/>
            </a:pPr>
            <a:r>
              <a:rPr lang="en-US" sz="2000" dirty="0">
                <a:hlinkClick r:id="rId2"/>
              </a:rPr>
              <a:t>Standard SOW</a:t>
            </a:r>
            <a:r>
              <a:rPr lang="en-US" sz="2000" dirty="0"/>
              <a:t> (work in progress)</a:t>
            </a:r>
          </a:p>
          <a:p>
            <a:pPr marL="342900" indent="-342900">
              <a:buFont typeface="Arial" panose="020B0604020202020204" pitchFamily="34" charset="0"/>
              <a:buChar char="•"/>
            </a:pPr>
            <a:r>
              <a:rPr lang="en-US" sz="2000" dirty="0">
                <a:hlinkClick r:id="rId3"/>
              </a:rPr>
              <a:t>AzureFoundation GitHub Repository </a:t>
            </a:r>
            <a:r>
              <a:rPr lang="en-US" sz="2000" dirty="0"/>
              <a:t>for example templates that work in the Microsoft Azure Government (MAG) community cloud</a:t>
            </a:r>
          </a:p>
        </p:txBody>
      </p:sp>
      <p:pic>
        <p:nvPicPr>
          <p:cNvPr id="2" name="Picture 1"/>
          <p:cNvPicPr>
            <a:picLocks noChangeAspect="1"/>
          </p:cNvPicPr>
          <p:nvPr/>
        </p:nvPicPr>
        <p:blipFill>
          <a:blip r:embed="rId4"/>
          <a:stretch>
            <a:fillRect/>
          </a:stretch>
        </p:blipFill>
        <p:spPr>
          <a:xfrm>
            <a:off x="4084637" y="601662"/>
            <a:ext cx="8497769" cy="5669280"/>
          </a:xfrm>
          <a:prstGeom prst="rect">
            <a:avLst/>
          </a:prstGeom>
        </p:spPr>
      </p:pic>
    </p:spTree>
    <p:extLst>
      <p:ext uri="{BB962C8B-B14F-4D97-AF65-F5344CB8AC3E}">
        <p14:creationId xmlns:p14="http://schemas.microsoft.com/office/powerpoint/2010/main" val="34733476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Account</a:t>
            </a:r>
          </a:p>
        </p:txBody>
      </p:sp>
      <p:sp>
        <p:nvSpPr>
          <p:cNvPr id="3" name="Text Placeholder 2"/>
          <p:cNvSpPr>
            <a:spLocks noGrp="1"/>
          </p:cNvSpPr>
          <p:nvPr>
            <p:ph type="body" sz="quarter" idx="10"/>
          </p:nvPr>
        </p:nvSpPr>
        <p:spPr>
          <a:xfrm>
            <a:off x="274638" y="1212850"/>
            <a:ext cx="11887200" cy="5078313"/>
          </a:xfrm>
        </p:spPr>
        <p:txBody>
          <a:bodyPr/>
          <a:lstStyle/>
          <a:p>
            <a:r>
              <a:rPr lang="en-US" dirty="0"/>
              <a:t>Operating Systems</a:t>
            </a:r>
          </a:p>
          <a:p>
            <a:pPr marL="342900" indent="-342900">
              <a:buFont typeface="Arial" panose="020B0604020202020204" pitchFamily="34" charset="0"/>
              <a:buChar char="•"/>
            </a:pPr>
            <a:r>
              <a:rPr lang="en-US" sz="2000" dirty="0"/>
              <a:t>Only put five virtual machines per storage account </a:t>
            </a:r>
          </a:p>
          <a:p>
            <a:pPr marL="342900" indent="-342900">
              <a:buFont typeface="Arial" panose="020B0604020202020204" pitchFamily="34" charset="0"/>
              <a:buChar char="•"/>
            </a:pPr>
            <a:r>
              <a:rPr lang="en-US" sz="2000" dirty="0"/>
              <a:t>Make a new storage account with a new name that is unique</a:t>
            </a:r>
          </a:p>
          <a:p>
            <a:r>
              <a:rPr lang="en-US" dirty="0"/>
              <a:t>Data Drives</a:t>
            </a:r>
          </a:p>
          <a:p>
            <a:pPr marL="342900" indent="-342900">
              <a:buFont typeface="Arial" panose="020B0604020202020204" pitchFamily="34" charset="0"/>
              <a:buChar char="•"/>
            </a:pPr>
            <a:r>
              <a:rPr lang="en-US" sz="2000" dirty="0"/>
              <a:t>Data drives get a drive letter other than D, D is a temp drive</a:t>
            </a:r>
          </a:p>
          <a:p>
            <a:pPr marL="342900" indent="-342900">
              <a:buFont typeface="Arial" panose="020B0604020202020204" pitchFamily="34" charset="0"/>
              <a:buChar char="•"/>
            </a:pPr>
            <a:r>
              <a:rPr lang="en-US" sz="2000" dirty="0"/>
              <a:t>Make a new storage account for data drives and only put five servers per storage account.</a:t>
            </a:r>
          </a:p>
          <a:p>
            <a:r>
              <a:rPr lang="en-US" dirty="0"/>
              <a:t>Database Drives</a:t>
            </a:r>
          </a:p>
          <a:p>
            <a:pPr marL="342900" indent="-342900">
              <a:buFont typeface="Arial" panose="020B0604020202020204" pitchFamily="34" charset="0"/>
              <a:buChar char="•"/>
            </a:pPr>
            <a:r>
              <a:rPr lang="en-US" sz="2000" dirty="0"/>
              <a:t>Databases are IO intensive requirements and a specific storage account should used for each database resource.</a:t>
            </a:r>
          </a:p>
          <a:p>
            <a:r>
              <a:rPr lang="en-US" dirty="0"/>
              <a:t>Images</a:t>
            </a:r>
          </a:p>
          <a:p>
            <a:pPr marL="342900" lvl="0" indent="-342900">
              <a:buFont typeface="Arial" panose="020B0604020202020204" pitchFamily="34" charset="0"/>
              <a:buChar char="•"/>
            </a:pPr>
            <a:r>
              <a:rPr lang="en-US" sz="2000" dirty="0">
                <a:gradFill>
                  <a:gsLst>
                    <a:gs pos="1250">
                      <a:srgbClr val="107C10"/>
                    </a:gs>
                    <a:gs pos="99000">
                      <a:srgbClr val="107C10"/>
                    </a:gs>
                  </a:gsLst>
                  <a:lin ang="5400000" scaled="0"/>
                </a:gradFill>
              </a:rPr>
              <a:t>For deploying images, have the images deployed in their own storage account.</a:t>
            </a:r>
          </a:p>
        </p:txBody>
      </p:sp>
    </p:spTree>
    <p:extLst>
      <p:ext uri="{BB962C8B-B14F-4D97-AF65-F5344CB8AC3E}">
        <p14:creationId xmlns:p14="http://schemas.microsoft.com/office/powerpoint/2010/main" val="146710495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Text Placeholder 2"/>
          <p:cNvSpPr>
            <a:spLocks noGrp="1"/>
          </p:cNvSpPr>
          <p:nvPr>
            <p:ph type="body" sz="quarter" idx="10"/>
          </p:nvPr>
        </p:nvSpPr>
        <p:spPr>
          <a:xfrm>
            <a:off x="274638" y="1212850"/>
            <a:ext cx="11887200" cy="5016758"/>
          </a:xfrm>
        </p:spPr>
        <p:txBody>
          <a:bodyPr/>
          <a:lstStyle/>
          <a:p>
            <a:r>
              <a:rPr lang="en-US" dirty="0"/>
              <a:t>Site to Site VPN</a:t>
            </a:r>
          </a:p>
          <a:p>
            <a:pPr marL="342900" indent="-342900">
              <a:buFont typeface="Arial" panose="020B0604020202020204" pitchFamily="34" charset="0"/>
              <a:buChar char="•"/>
            </a:pPr>
            <a:r>
              <a:rPr lang="en-US" sz="2000" dirty="0"/>
              <a:t>Dynamic Routing is required to get the networks to communicate</a:t>
            </a:r>
          </a:p>
          <a:p>
            <a:pPr marL="342900" indent="-342900">
              <a:buFont typeface="Arial" panose="020B0604020202020204" pitchFamily="34" charset="0"/>
              <a:buChar char="•"/>
            </a:pPr>
            <a:r>
              <a:rPr lang="en-US" sz="2000" dirty="0"/>
              <a:t>Some of the on premise network appliances are not capable of doing Dynamic Routing.</a:t>
            </a:r>
          </a:p>
          <a:p>
            <a:r>
              <a:rPr lang="en-US" dirty="0"/>
              <a:t>VPN Peering for Roadmap</a:t>
            </a:r>
          </a:p>
          <a:p>
            <a:pPr marL="342900" indent="-342900">
              <a:buFont typeface="Arial" panose="020B0604020202020204" pitchFamily="34" charset="0"/>
              <a:buChar char="•"/>
            </a:pPr>
            <a:r>
              <a:rPr lang="en-US" sz="2000" dirty="0"/>
              <a:t>In the future the default S2S VPNs between subscriptions can be replaced with </a:t>
            </a:r>
            <a:r>
              <a:rPr lang="en-US" sz="2000" dirty="0" err="1"/>
              <a:t>Vnet</a:t>
            </a:r>
            <a:r>
              <a:rPr lang="en-US" sz="2000" dirty="0"/>
              <a:t> Peering.</a:t>
            </a:r>
          </a:p>
          <a:p>
            <a:r>
              <a:rPr lang="en-US" dirty="0"/>
              <a:t>Network Security Groups</a:t>
            </a:r>
          </a:p>
          <a:p>
            <a:pPr marL="342900" indent="-342900">
              <a:buFont typeface="Arial" panose="020B0604020202020204" pitchFamily="34" charset="0"/>
              <a:buChar char="•"/>
            </a:pPr>
            <a:r>
              <a:rPr lang="en-US" sz="2000" dirty="0"/>
              <a:t>The default NSG will only be to prevent inbound internet for the non-DMZ subnets, and port 443 Inbound from the internet.</a:t>
            </a:r>
          </a:p>
          <a:p>
            <a:r>
              <a:rPr lang="en-US" dirty="0"/>
              <a:t>ExpressRoute</a:t>
            </a:r>
          </a:p>
          <a:p>
            <a:pPr marL="342900" lvl="0" indent="-342900">
              <a:buFont typeface="Arial" panose="020B0604020202020204" pitchFamily="34" charset="0"/>
              <a:buChar char="•"/>
            </a:pPr>
            <a:r>
              <a:rPr lang="en-US" sz="2000" dirty="0">
                <a:gradFill>
                  <a:gsLst>
                    <a:gs pos="1250">
                      <a:srgbClr val="107C10"/>
                    </a:gs>
                    <a:gs pos="99000">
                      <a:srgbClr val="107C10"/>
                    </a:gs>
                  </a:gsLst>
                  <a:lin ang="5400000" scaled="0"/>
                </a:gradFill>
              </a:rPr>
              <a:t>Most enterprise configurations will find performance and operational improvements by using ExpressRoute.</a:t>
            </a:r>
          </a:p>
        </p:txBody>
      </p:sp>
    </p:spTree>
    <p:extLst>
      <p:ext uri="{BB962C8B-B14F-4D97-AF65-F5344CB8AC3E}">
        <p14:creationId xmlns:p14="http://schemas.microsoft.com/office/powerpoint/2010/main" val="26596029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6" name="Rectangle 5"/>
          <p:cNvSpPr/>
          <p:nvPr/>
        </p:nvSpPr>
        <p:spPr>
          <a:xfrm>
            <a:off x="198437" y="296862"/>
            <a:ext cx="5562600" cy="2862322"/>
          </a:xfrm>
          <a:prstGeom prst="rect">
            <a:avLst/>
          </a:prstGeom>
        </p:spPr>
        <p:txBody>
          <a:bodyPr wrap="square">
            <a:spAutoFit/>
          </a:bodyPr>
          <a:lstStyle/>
          <a:p>
            <a:r>
              <a:rPr lang="en-US" dirty="0">
                <a:latin typeface="Arial" panose="020B0604020202020204" pitchFamily="34" charset="0"/>
                <a:cs typeface="Arial" panose="020B0604020202020204" pitchFamily="34" charset="0"/>
              </a:rPr>
              <a:t>Azure Value Proposition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Prerequisites</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Common Missteps with new Enrollments</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Security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Architecture Overview</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Enrollment Pattern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Network Pattern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Security Pattern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Configuration Details</a:t>
            </a:r>
            <a:br>
              <a:rPr lang="en-US" dirty="0"/>
            </a:br>
            <a:endParaRPr lang="en-US" dirty="0"/>
          </a:p>
        </p:txBody>
      </p:sp>
    </p:spTree>
    <p:extLst>
      <p:ext uri="{BB962C8B-B14F-4D97-AF65-F5344CB8AC3E}">
        <p14:creationId xmlns:p14="http://schemas.microsoft.com/office/powerpoint/2010/main" val="3800820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 of Scope</a:t>
            </a:r>
          </a:p>
        </p:txBody>
      </p:sp>
      <p:sp>
        <p:nvSpPr>
          <p:cNvPr id="3" name="Text Placeholder 2"/>
          <p:cNvSpPr>
            <a:spLocks noGrp="1"/>
          </p:cNvSpPr>
          <p:nvPr>
            <p:ph type="body" sz="quarter" idx="10"/>
          </p:nvPr>
        </p:nvSpPr>
        <p:spPr>
          <a:xfrm>
            <a:off x="274638" y="1212850"/>
            <a:ext cx="11887200" cy="5570756"/>
          </a:xfrm>
        </p:spPr>
        <p:txBody>
          <a:bodyPr/>
          <a:lstStyle/>
          <a:p>
            <a:r>
              <a:rPr lang="en-US" dirty="0"/>
              <a:t>Network Appliance Configuration</a:t>
            </a:r>
          </a:p>
          <a:p>
            <a:pPr marL="342900" indent="-342900">
              <a:buFont typeface="Arial" panose="020B0604020202020204" pitchFamily="34" charset="0"/>
              <a:buChar char="•"/>
            </a:pPr>
            <a:r>
              <a:rPr lang="en-US" sz="2000" dirty="0"/>
              <a:t>We are working on a Network Appliance pattern that will allow for a Cisco based configuration</a:t>
            </a:r>
          </a:p>
          <a:p>
            <a:r>
              <a:rPr lang="en-US" dirty="0"/>
              <a:t>Site to Site VPN</a:t>
            </a:r>
          </a:p>
          <a:p>
            <a:pPr marL="342900" indent="-342900">
              <a:buFont typeface="Arial" panose="020B0604020202020204" pitchFamily="34" charset="0"/>
              <a:buChar char="•"/>
            </a:pPr>
            <a:r>
              <a:rPr lang="en-US" sz="2000" dirty="0"/>
              <a:t>For non-Azure VPNS the S2S will require the enterprise customer to configure the on premise network appliance.</a:t>
            </a:r>
          </a:p>
          <a:p>
            <a:r>
              <a:rPr lang="en-US" dirty="0"/>
              <a:t>Domain Services Configuration</a:t>
            </a:r>
          </a:p>
          <a:p>
            <a:pPr marL="342900" indent="-342900">
              <a:buFont typeface="Arial" panose="020B0604020202020204" pitchFamily="34" charset="0"/>
              <a:buChar char="•"/>
            </a:pPr>
            <a:r>
              <a:rPr lang="en-US" sz="2000" dirty="0"/>
              <a:t>The servers will be deployed to host the Active Directory and Application Proxy roles, however it will be the Enterprise customer’s responsibility to promote and configure.</a:t>
            </a:r>
          </a:p>
          <a:p>
            <a:pPr marL="342900" indent="-342900">
              <a:buFont typeface="Arial" panose="020B0604020202020204" pitchFamily="34" charset="0"/>
              <a:buChar char="•"/>
            </a:pPr>
            <a:r>
              <a:rPr lang="en-US" sz="2000" dirty="0"/>
              <a:t>We are working on a Desired State Configuration to help with automating this process for the </a:t>
            </a:r>
            <a:r>
              <a:rPr lang="en-US" sz="2000"/>
              <a:t>Enterprise configuration.</a:t>
            </a:r>
            <a:endParaRPr lang="en-US" sz="2000" dirty="0"/>
          </a:p>
          <a:p>
            <a:r>
              <a:rPr lang="en-US" dirty="0"/>
              <a:t>ExpressRoute</a:t>
            </a:r>
          </a:p>
          <a:p>
            <a:pPr marL="342900" lvl="0" indent="-342900">
              <a:buFont typeface="Arial" panose="020B0604020202020204" pitchFamily="34" charset="0"/>
              <a:buChar char="•"/>
            </a:pPr>
            <a:r>
              <a:rPr lang="en-US" sz="2000" dirty="0">
                <a:gradFill>
                  <a:gsLst>
                    <a:gs pos="1250">
                      <a:srgbClr val="107C10"/>
                    </a:gs>
                    <a:gs pos="99000">
                      <a:srgbClr val="107C10"/>
                    </a:gs>
                  </a:gsLst>
                  <a:lin ang="5400000" scaled="0"/>
                </a:gradFill>
              </a:rPr>
              <a:t>Most enterprise configurations will find performance and operational improvements by using ExpressRoute.</a:t>
            </a:r>
          </a:p>
        </p:txBody>
      </p:sp>
    </p:spTree>
    <p:extLst>
      <p:ext uri="{BB962C8B-B14F-4D97-AF65-F5344CB8AC3E}">
        <p14:creationId xmlns:p14="http://schemas.microsoft.com/office/powerpoint/2010/main" val="188054411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Access Azure</a:t>
            </a:r>
          </a:p>
        </p:txBody>
      </p:sp>
    </p:spTree>
    <p:extLst>
      <p:ext uri="{BB962C8B-B14F-4D97-AF65-F5344CB8AC3E}">
        <p14:creationId xmlns:p14="http://schemas.microsoft.com/office/powerpoint/2010/main" val="405796056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95159"/>
          </a:xfrm>
        </p:spPr>
        <p:txBody>
          <a:bodyPr/>
          <a:lstStyle/>
          <a:p>
            <a:r>
              <a:rPr lang="en-US" sz="2000" dirty="0"/>
              <a:t>Enterprise Enrollment Portal:  </a:t>
            </a:r>
            <a:r>
              <a:rPr lang="en-US" sz="2000" dirty="0">
                <a:hlinkClick r:id="rId2"/>
              </a:rPr>
              <a:t>https://ea.azure.com</a:t>
            </a:r>
            <a:endParaRPr lang="en-US" sz="2000" dirty="0"/>
          </a:p>
          <a:p>
            <a:r>
              <a:rPr lang="en-US" sz="2000" dirty="0"/>
              <a:t>MAG Account Portal:  </a:t>
            </a:r>
            <a:r>
              <a:rPr lang="en-US" sz="2000" dirty="0">
                <a:hlinkClick r:id="rId3"/>
              </a:rPr>
              <a:t>https://account.windowsazure.us</a:t>
            </a:r>
            <a:endParaRPr lang="en-US" sz="2000" dirty="0"/>
          </a:p>
          <a:p>
            <a:r>
              <a:rPr lang="en-US" sz="2000" dirty="0"/>
              <a:t>MAC Account Portal:  </a:t>
            </a:r>
            <a:r>
              <a:rPr lang="en-US" sz="2000" dirty="0">
                <a:hlinkClick r:id="rId4"/>
              </a:rPr>
              <a:t>https://account.windowsazure.com</a:t>
            </a:r>
            <a:endParaRPr lang="en-US" sz="2000" dirty="0"/>
          </a:p>
          <a:p>
            <a:r>
              <a:rPr lang="en-US" sz="2000" dirty="0"/>
              <a:t>MAC Azure Management:  </a:t>
            </a:r>
            <a:r>
              <a:rPr lang="en-US" sz="2000" dirty="0">
                <a:hlinkClick r:id="rId5"/>
              </a:rPr>
              <a:t>https://manage.windowsazure.com</a:t>
            </a:r>
            <a:endParaRPr lang="en-US" sz="2000" dirty="0"/>
          </a:p>
          <a:p>
            <a:r>
              <a:rPr lang="en-US" sz="2000" dirty="0"/>
              <a:t>MAG Azure Management:  </a:t>
            </a:r>
            <a:r>
              <a:rPr lang="en-US" sz="2000" dirty="0">
                <a:hlinkClick r:id="rId6"/>
              </a:rPr>
              <a:t>https://manage.windowsazure.us</a:t>
            </a:r>
            <a:endParaRPr lang="en-US" sz="2000" dirty="0"/>
          </a:p>
          <a:p>
            <a:r>
              <a:rPr lang="en-US" sz="2000" dirty="0"/>
              <a:t>MAC Support:  </a:t>
            </a:r>
            <a:r>
              <a:rPr lang="en-US" sz="2000" dirty="0">
                <a:hlinkClick r:id="rId7"/>
              </a:rPr>
              <a:t>http://aka.ms/AzureEntSupport</a:t>
            </a:r>
            <a:endParaRPr lang="en-US" sz="2000" dirty="0"/>
          </a:p>
          <a:p>
            <a:r>
              <a:rPr lang="en-US" sz="2000" dirty="0"/>
              <a:t>MAG Support: </a:t>
            </a:r>
            <a:r>
              <a:rPr lang="en-US" sz="2000" u="sng" dirty="0">
                <a:hlinkClick r:id="rId8"/>
              </a:rPr>
              <a:t>http://aka.ms/azuregovsupport</a:t>
            </a:r>
            <a:endParaRPr lang="en-US" sz="2000" u="sng" dirty="0"/>
          </a:p>
          <a:p>
            <a:r>
              <a:rPr lang="en-US" sz="2000" dirty="0"/>
              <a:t>Office Portal:  </a:t>
            </a:r>
            <a:r>
              <a:rPr lang="en-US" sz="2000" dirty="0">
                <a:hlinkClick r:id="rId9"/>
              </a:rPr>
              <a:t>https://portal.office.com</a:t>
            </a:r>
            <a:endParaRPr lang="en-US" sz="2000" dirty="0"/>
          </a:p>
          <a:p>
            <a:r>
              <a:rPr lang="en-US" sz="2000" dirty="0">
                <a:hlinkClick r:id="rId10"/>
              </a:rPr>
              <a:t>Azure Government Documentation</a:t>
            </a:r>
            <a:endParaRPr lang="en-US" sz="2000" dirty="0"/>
          </a:p>
          <a:p>
            <a:r>
              <a:rPr lang="en-US" sz="2000" dirty="0"/>
              <a:t>Managing Azure Subscriptions with PowerShell </a:t>
            </a:r>
            <a:r>
              <a:rPr lang="en-US" sz="2000" dirty="0">
                <a:hlinkClick r:id="rId11"/>
              </a:rPr>
              <a:t>here</a:t>
            </a:r>
            <a:r>
              <a:rPr lang="en-US" sz="2000" dirty="0"/>
              <a:t> has some additional discussion</a:t>
            </a:r>
          </a:p>
          <a:p>
            <a:r>
              <a:rPr lang="en-US" sz="2000" dirty="0"/>
              <a:t>Getting Started with Azure PowerShell for Azure Government blog </a:t>
            </a:r>
            <a:r>
              <a:rPr lang="en-US" sz="2000" dirty="0">
                <a:hlinkClick r:id="rId12"/>
              </a:rPr>
              <a:t>here</a:t>
            </a:r>
            <a:r>
              <a:rPr lang="en-US" sz="2000" dirty="0"/>
              <a:t>. </a:t>
            </a:r>
          </a:p>
          <a:p>
            <a:r>
              <a:rPr lang="en-US" sz="2000" dirty="0"/>
              <a:t>Review of the Azure Portal </a:t>
            </a:r>
            <a:r>
              <a:rPr lang="en-US" sz="2000" dirty="0">
                <a:hlinkClick r:id="rId13"/>
              </a:rPr>
              <a:t>here</a:t>
            </a:r>
            <a:r>
              <a:rPr lang="en-US" sz="2000" dirty="0"/>
              <a:t>.</a:t>
            </a:r>
          </a:p>
          <a:p>
            <a:endParaRPr lang="en-US" dirty="0"/>
          </a:p>
        </p:txBody>
      </p:sp>
      <p:sp>
        <p:nvSpPr>
          <p:cNvPr id="3" name="Title 2"/>
          <p:cNvSpPr>
            <a:spLocks noGrp="1"/>
          </p:cNvSpPr>
          <p:nvPr>
            <p:ph type="title"/>
          </p:nvPr>
        </p:nvSpPr>
        <p:spPr/>
        <p:txBody>
          <a:bodyPr/>
          <a:lstStyle/>
          <a:p>
            <a:r>
              <a:rPr lang="en-US" dirty="0"/>
              <a:t>Portals</a:t>
            </a:r>
          </a:p>
        </p:txBody>
      </p:sp>
    </p:spTree>
    <p:extLst>
      <p:ext uri="{BB962C8B-B14F-4D97-AF65-F5344CB8AC3E}">
        <p14:creationId xmlns:p14="http://schemas.microsoft.com/office/powerpoint/2010/main" val="305881275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a:t>Visual Studio and PowerShell ISE</a:t>
            </a:r>
          </a:p>
          <a:p>
            <a:r>
              <a:rPr lang="en-US" dirty="0"/>
              <a:t>Security Keys, Published Settings File</a:t>
            </a:r>
          </a:p>
          <a:p>
            <a:r>
              <a:rPr lang="en-US" dirty="0"/>
              <a:t>Portal Role Management</a:t>
            </a:r>
          </a:p>
          <a:p>
            <a:r>
              <a:rPr lang="en-US" dirty="0"/>
              <a:t>Azure Resource Management (ARM)</a:t>
            </a:r>
          </a:p>
        </p:txBody>
      </p:sp>
      <p:sp>
        <p:nvSpPr>
          <p:cNvPr id="3" name="Title 2"/>
          <p:cNvSpPr>
            <a:spLocks noGrp="1"/>
          </p:cNvSpPr>
          <p:nvPr>
            <p:ph type="title"/>
          </p:nvPr>
        </p:nvSpPr>
        <p:spPr/>
        <p:txBody>
          <a:bodyPr/>
          <a:lstStyle/>
          <a:p>
            <a:r>
              <a:rPr lang="en-US" dirty="0"/>
              <a:t>Portal, PowerShell, CLI, and JSON</a:t>
            </a:r>
          </a:p>
        </p:txBody>
      </p:sp>
    </p:spTree>
    <p:extLst>
      <p:ext uri="{BB962C8B-B14F-4D97-AF65-F5344CB8AC3E}">
        <p14:creationId xmlns:p14="http://schemas.microsoft.com/office/powerpoint/2010/main" val="10844165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Portal</a:t>
            </a:r>
          </a:p>
        </p:txBody>
      </p:sp>
      <p:sp>
        <p:nvSpPr>
          <p:cNvPr id="4" name="Text Placeholder 3"/>
          <p:cNvSpPr>
            <a:spLocks noGrp="1"/>
          </p:cNvSpPr>
          <p:nvPr>
            <p:ph type="body" sz="quarter" idx="10"/>
          </p:nvPr>
        </p:nvSpPr>
        <p:spPr>
          <a:xfrm>
            <a:off x="274638" y="1212850"/>
            <a:ext cx="6400799" cy="3970318"/>
          </a:xfrm>
        </p:spPr>
        <p:txBody>
          <a:bodyPr/>
          <a:lstStyle/>
          <a:p>
            <a:pPr marL="342900" indent="-342900">
              <a:buFont typeface="Arial" panose="020B0604020202020204" pitchFamily="34" charset="0"/>
              <a:buChar char="•"/>
            </a:pPr>
            <a:r>
              <a:rPr lang="en-US" sz="2000" dirty="0"/>
              <a:t>Use the answers provided in the Department worksheet in the AzureFoundation Spreadsheet (AFS) to setup the Enterprise Enrollment.</a:t>
            </a:r>
          </a:p>
          <a:p>
            <a:pPr marL="342900" indent="-342900">
              <a:buFont typeface="Arial" panose="020B0604020202020204" pitchFamily="34" charset="0"/>
              <a:buChar char="•"/>
            </a:pPr>
            <a:r>
              <a:rPr lang="en-US" sz="2000" dirty="0"/>
              <a:t>Leverage the “Notes” worksheet in the AFS for step by step guidance.</a:t>
            </a:r>
          </a:p>
          <a:p>
            <a:pPr marL="342900" indent="-342900">
              <a:buFont typeface="Arial" panose="020B0604020202020204" pitchFamily="34" charset="0"/>
              <a:buChar char="•"/>
            </a:pPr>
            <a:r>
              <a:rPr lang="en-US" sz="2000" dirty="0"/>
              <a:t>Make “Service” users for Department and Account Administrator roles, it seems losing passwords or organizational change as users move to new roles causes unexpected delays.</a:t>
            </a:r>
          </a:p>
          <a:p>
            <a:pPr marL="342900" indent="-342900">
              <a:buFont typeface="Arial" panose="020B0604020202020204" pitchFamily="34" charset="0"/>
              <a:buChar char="•"/>
            </a:pPr>
            <a:r>
              <a:rPr lang="en-US" sz="2000" dirty="0"/>
              <a:t>Global Administrators in the Azure Active Directory is very powerful, consider they can reset anyone’s password and impersonate that person, including the Enterprise Administrators.</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r="31278"/>
          <a:stretch/>
        </p:blipFill>
        <p:spPr>
          <a:xfrm>
            <a:off x="6751637" y="906462"/>
            <a:ext cx="5412566" cy="5246654"/>
          </a:xfrm>
          <a:prstGeom prst="rect">
            <a:avLst/>
          </a:prstGeom>
        </p:spPr>
      </p:pic>
    </p:spTree>
    <p:extLst>
      <p:ext uri="{BB962C8B-B14F-4D97-AF65-F5344CB8AC3E}">
        <p14:creationId xmlns:p14="http://schemas.microsoft.com/office/powerpoint/2010/main" val="405219000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Portal</a:t>
            </a:r>
          </a:p>
        </p:txBody>
      </p:sp>
      <p:sp>
        <p:nvSpPr>
          <p:cNvPr id="3" name="Text Placeholder 2"/>
          <p:cNvSpPr>
            <a:spLocks noGrp="1"/>
          </p:cNvSpPr>
          <p:nvPr>
            <p:ph type="body" sz="quarter" idx="10"/>
          </p:nvPr>
        </p:nvSpPr>
        <p:spPr>
          <a:xfrm>
            <a:off x="274638" y="1212850"/>
            <a:ext cx="5867399" cy="3077766"/>
          </a:xfrm>
        </p:spPr>
        <p:txBody>
          <a:bodyPr/>
          <a:lstStyle/>
          <a:p>
            <a:pPr marL="342900" indent="-342900">
              <a:buFont typeface="Arial" panose="020B0604020202020204" pitchFamily="34" charset="0"/>
              <a:buChar char="•"/>
            </a:pPr>
            <a:r>
              <a:rPr lang="en-US" sz="2000" dirty="0"/>
              <a:t>This is where subscriptions are made and renamed to align to the Azure Foundation pattern.</a:t>
            </a:r>
          </a:p>
          <a:p>
            <a:pPr marL="342900" indent="-342900">
              <a:buFont typeface="Arial" panose="020B0604020202020204" pitchFamily="34" charset="0"/>
              <a:buChar char="•"/>
            </a:pPr>
            <a:r>
              <a:rPr lang="en-US" sz="2000" dirty="0"/>
              <a:t>Every subscription name should be unique, use the naming convention agreed to in the spreadsheet.</a:t>
            </a:r>
          </a:p>
          <a:p>
            <a:pPr marL="342900" indent="-342900">
              <a:buFont typeface="Arial" panose="020B0604020202020204" pitchFamily="34" charset="0"/>
              <a:buChar char="•"/>
            </a:pPr>
            <a:r>
              <a:rPr lang="en-US" sz="2000" dirty="0"/>
              <a:t>Before changing the “Service Admin” for the subscription, consider that using the Account Administrator as the standard will allow for people to change roles.</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9681"/>
          <a:stretch/>
        </p:blipFill>
        <p:spPr>
          <a:xfrm>
            <a:off x="6370637" y="1211536"/>
            <a:ext cx="5879584" cy="4876525"/>
          </a:xfrm>
          <a:prstGeom prst="rect">
            <a:avLst/>
          </a:prstGeom>
        </p:spPr>
      </p:pic>
    </p:spTree>
    <p:extLst>
      <p:ext uri="{BB962C8B-B14F-4D97-AF65-F5344CB8AC3E}">
        <p14:creationId xmlns:p14="http://schemas.microsoft.com/office/powerpoint/2010/main" val="9183123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Portal</a:t>
            </a:r>
          </a:p>
        </p:txBody>
      </p:sp>
      <p:sp>
        <p:nvSpPr>
          <p:cNvPr id="3" name="Text Placeholder 2"/>
          <p:cNvSpPr>
            <a:spLocks noGrp="1"/>
          </p:cNvSpPr>
          <p:nvPr>
            <p:ph type="body" sz="quarter" idx="10"/>
          </p:nvPr>
        </p:nvSpPr>
        <p:spPr>
          <a:xfrm>
            <a:off x="274638" y="1212850"/>
            <a:ext cx="5181599" cy="3354765"/>
          </a:xfrm>
        </p:spPr>
        <p:txBody>
          <a:bodyPr/>
          <a:lstStyle/>
          <a:p>
            <a:pPr marL="342900" indent="-342900">
              <a:buFont typeface="Arial" panose="020B0604020202020204" pitchFamily="34" charset="0"/>
              <a:buChar char="•"/>
            </a:pPr>
            <a:r>
              <a:rPr lang="en-US" sz="2000" dirty="0"/>
              <a:t>This is the subscription.  The subscription is where workload is deployed in Azure.  </a:t>
            </a:r>
          </a:p>
          <a:p>
            <a:pPr marL="342900" indent="-342900">
              <a:buFont typeface="Arial" panose="020B0604020202020204" pitchFamily="34" charset="0"/>
              <a:buChar char="•"/>
            </a:pPr>
            <a:r>
              <a:rPr lang="en-US" sz="2000" dirty="0"/>
              <a:t>Set up the Co-Administrator for each Subscription, assign the partner at a minimum.</a:t>
            </a:r>
          </a:p>
          <a:p>
            <a:pPr marL="342900" indent="-342900">
              <a:buFont typeface="Arial" panose="020B0604020202020204" pitchFamily="34" charset="0"/>
              <a:buChar char="•"/>
            </a:pPr>
            <a:r>
              <a:rPr lang="en-US" sz="2000" dirty="0"/>
              <a:t>Security disclaimer, anyone who is a Co-Admin in the classic portal can download certificates and make changes to subscription even after they lose Co-Admin access.  Change the keys as Partners and employees change roles.</a:t>
            </a:r>
          </a:p>
        </p:txBody>
      </p:sp>
      <p:pic>
        <p:nvPicPr>
          <p:cNvPr id="6" name="Picture 5"/>
          <p:cNvPicPr>
            <a:picLocks noChangeAspect="1"/>
          </p:cNvPicPr>
          <p:nvPr/>
        </p:nvPicPr>
        <p:blipFill>
          <a:blip r:embed="rId2"/>
          <a:stretch>
            <a:fillRect/>
          </a:stretch>
        </p:blipFill>
        <p:spPr>
          <a:xfrm>
            <a:off x="6065837" y="1287462"/>
            <a:ext cx="5957192" cy="3968406"/>
          </a:xfrm>
          <a:prstGeom prst="rect">
            <a:avLst/>
          </a:prstGeom>
        </p:spPr>
      </p:pic>
    </p:spTree>
    <p:extLst>
      <p:ext uri="{BB962C8B-B14F-4D97-AF65-F5344CB8AC3E}">
        <p14:creationId xmlns:p14="http://schemas.microsoft.com/office/powerpoint/2010/main" val="54725240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Explorer	</a:t>
            </a:r>
          </a:p>
        </p:txBody>
      </p:sp>
      <p:sp>
        <p:nvSpPr>
          <p:cNvPr id="3" name="Text Placeholder 2"/>
          <p:cNvSpPr>
            <a:spLocks noGrp="1"/>
          </p:cNvSpPr>
          <p:nvPr>
            <p:ph type="body" sz="quarter" idx="10"/>
          </p:nvPr>
        </p:nvSpPr>
        <p:spPr>
          <a:xfrm>
            <a:off x="274638" y="1212850"/>
            <a:ext cx="11887200" cy="1846659"/>
          </a:xfrm>
        </p:spPr>
        <p:txBody>
          <a:bodyPr/>
          <a:lstStyle/>
          <a:p>
            <a:r>
              <a:rPr lang="en-US" u="sng" dirty="0">
                <a:hlinkClick r:id="rId2"/>
              </a:rPr>
              <a:t>https://blogs.msdn.microsoft.com/azuregov/2016/09/20/how-to-use-storage-explorer-with-microsoft-azure-for-government/</a:t>
            </a:r>
            <a:endParaRPr lang="en-US" dirty="0"/>
          </a:p>
        </p:txBody>
      </p:sp>
    </p:spTree>
    <p:extLst>
      <p:ext uri="{BB962C8B-B14F-4D97-AF65-F5344CB8AC3E}">
        <p14:creationId xmlns:p14="http://schemas.microsoft.com/office/powerpoint/2010/main" val="412607008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Access</a:t>
            </a:r>
          </a:p>
        </p:txBody>
      </p:sp>
      <p:sp>
        <p:nvSpPr>
          <p:cNvPr id="3" name="Text Placeholder 2"/>
          <p:cNvSpPr>
            <a:spLocks noGrp="1"/>
          </p:cNvSpPr>
          <p:nvPr>
            <p:ph type="body" sz="quarter" idx="10"/>
          </p:nvPr>
        </p:nvSpPr>
        <p:spPr>
          <a:xfrm>
            <a:off x="274638" y="1212850"/>
            <a:ext cx="6476999" cy="2923877"/>
          </a:xfrm>
        </p:spPr>
        <p:txBody>
          <a:bodyPr/>
          <a:lstStyle/>
          <a:p>
            <a:pPr marL="342900" indent="-342900">
              <a:buFont typeface="Arial" panose="020B0604020202020204" pitchFamily="34" charset="0"/>
              <a:buChar char="•"/>
            </a:pPr>
            <a:r>
              <a:rPr lang="en-US" sz="2000" dirty="0"/>
              <a:t>Most of the patterns are configured with PowerShell.</a:t>
            </a:r>
          </a:p>
          <a:p>
            <a:pPr marL="342900" indent="-342900">
              <a:buFont typeface="Arial" panose="020B0604020202020204" pitchFamily="34" charset="0"/>
              <a:buChar char="•"/>
            </a:pPr>
            <a:r>
              <a:rPr lang="en-US" sz="2000" dirty="0"/>
              <a:t>The Azure Virtual Network PowerShell and XML</a:t>
            </a:r>
          </a:p>
          <a:p>
            <a:pPr marL="342900" indent="-342900">
              <a:buFont typeface="Arial" panose="020B0604020202020204" pitchFamily="34" charset="0"/>
              <a:buChar char="•"/>
            </a:pPr>
            <a:r>
              <a:rPr lang="en-US" sz="2000" dirty="0"/>
              <a:t>The Azure Network Security Group defaults for each VNET.  Make it so the DMZ is the only subnet where workload can be accessed from the Internet.</a:t>
            </a:r>
          </a:p>
          <a:p>
            <a:pPr marL="342900" indent="-342900">
              <a:buFont typeface="Arial" panose="020B0604020202020204" pitchFamily="34" charset="0"/>
              <a:buChar char="•"/>
            </a:pPr>
            <a:r>
              <a:rPr lang="en-US" sz="2000" dirty="0"/>
              <a:t>The Identity Pattern PowerShell</a:t>
            </a:r>
          </a:p>
          <a:p>
            <a:pPr marL="342900" indent="-342900">
              <a:buFont typeface="Arial" panose="020B0604020202020204" pitchFamily="34" charset="0"/>
              <a:buChar char="•"/>
            </a:pPr>
            <a:r>
              <a:rPr lang="en-US" sz="2000" dirty="0"/>
              <a:t>NOTE:  Everything in MAG is Classic, but the Commercial Side is ARM, with Role Based Access Control.  ARM is where we want to go!</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8384"/>
          <a:stretch/>
        </p:blipFill>
        <p:spPr>
          <a:xfrm>
            <a:off x="6599237" y="1058862"/>
            <a:ext cx="5601537" cy="4572000"/>
          </a:xfrm>
          <a:prstGeom prst="rect">
            <a:avLst/>
          </a:prstGeom>
        </p:spPr>
      </p:pic>
    </p:spTree>
    <p:extLst>
      <p:ext uri="{BB962C8B-B14F-4D97-AF65-F5344CB8AC3E}">
        <p14:creationId xmlns:p14="http://schemas.microsoft.com/office/powerpoint/2010/main" val="381409136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Text Placeholder 2"/>
          <p:cNvSpPr>
            <a:spLocks noGrp="1"/>
          </p:cNvSpPr>
          <p:nvPr>
            <p:ph type="body" sz="quarter" idx="10"/>
          </p:nvPr>
        </p:nvSpPr>
        <p:spPr>
          <a:xfrm>
            <a:off x="274638" y="1212850"/>
            <a:ext cx="5257799" cy="1969770"/>
          </a:xfrm>
        </p:spPr>
        <p:txBody>
          <a:bodyPr/>
          <a:lstStyle/>
          <a:p>
            <a:pPr marL="342900" indent="-342900">
              <a:buFont typeface="Arial" panose="020B0604020202020204" pitchFamily="34" charset="0"/>
              <a:buChar char="•"/>
            </a:pPr>
            <a:r>
              <a:rPr lang="en-US" sz="2000" dirty="0"/>
              <a:t>Replace the spreadsheet with an Application and wizard</a:t>
            </a:r>
          </a:p>
          <a:p>
            <a:pPr marL="342900" indent="-342900">
              <a:buFont typeface="Arial" panose="020B0604020202020204" pitchFamily="34" charset="0"/>
              <a:buChar char="•"/>
            </a:pPr>
            <a:r>
              <a:rPr lang="en-US" sz="2000" dirty="0"/>
              <a:t>Have PowerShell managed in Visual Studio Team Services </a:t>
            </a:r>
          </a:p>
          <a:p>
            <a:pPr marL="342900" indent="-342900">
              <a:buFont typeface="Arial" panose="020B0604020202020204" pitchFamily="34" charset="0"/>
              <a:buChar char="•"/>
            </a:pPr>
            <a:r>
              <a:rPr lang="en-US" sz="2000" dirty="0"/>
              <a:t>More Workloads, added to the AzureFoundation Library.</a:t>
            </a:r>
          </a:p>
        </p:txBody>
      </p:sp>
      <p:pic>
        <p:nvPicPr>
          <p:cNvPr id="4" name="Picture 3"/>
          <p:cNvPicPr>
            <a:picLocks noChangeAspect="1"/>
          </p:cNvPicPr>
          <p:nvPr/>
        </p:nvPicPr>
        <p:blipFill>
          <a:blip r:embed="rId2"/>
          <a:stretch>
            <a:fillRect/>
          </a:stretch>
        </p:blipFill>
        <p:spPr>
          <a:xfrm>
            <a:off x="5608637" y="1199231"/>
            <a:ext cx="6348968" cy="4229389"/>
          </a:xfrm>
          <a:prstGeom prst="rect">
            <a:avLst/>
          </a:prstGeom>
        </p:spPr>
      </p:pic>
    </p:spTree>
    <p:extLst>
      <p:ext uri="{BB962C8B-B14F-4D97-AF65-F5344CB8AC3E}">
        <p14:creationId xmlns:p14="http://schemas.microsoft.com/office/powerpoint/2010/main" val="23288293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68445" y="3474064"/>
            <a:ext cx="4297071"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768444" y="2294177"/>
            <a:ext cx="420394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768445" y="4653952"/>
            <a:ext cx="2799848"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8647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48379396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Stakeholder Personas</a:t>
            </a:r>
          </a:p>
        </p:txBody>
      </p:sp>
      <p:sp>
        <p:nvSpPr>
          <p:cNvPr id="4" name="Text Placeholder 3"/>
          <p:cNvSpPr>
            <a:spLocks noGrp="1"/>
          </p:cNvSpPr>
          <p:nvPr>
            <p:ph type="body" sz="quarter" idx="10"/>
          </p:nvPr>
        </p:nvSpPr>
        <p:spPr>
          <a:xfrm>
            <a:off x="274638" y="1212850"/>
            <a:ext cx="11887200" cy="3447098"/>
          </a:xfrm>
        </p:spPr>
        <p:txBody>
          <a:bodyPr/>
          <a:lstStyle/>
          <a:p>
            <a:pPr marL="571500" indent="-571500">
              <a:buFont typeface="Arial" panose="020B0604020202020204" pitchFamily="34" charset="0"/>
              <a:buChar char="•"/>
            </a:pPr>
            <a:r>
              <a:rPr lang="en-US" b="1" dirty="0"/>
              <a:t>Information System Security Manager (ISSM)</a:t>
            </a:r>
            <a:endParaRPr lang="en-US" dirty="0"/>
          </a:p>
          <a:p>
            <a:pPr marL="571500" indent="-571500">
              <a:buFont typeface="Arial" panose="020B0604020202020204" pitchFamily="34" charset="0"/>
              <a:buChar char="•"/>
            </a:pPr>
            <a:r>
              <a:rPr lang="en-US" b="1" dirty="0"/>
              <a:t>Agency assessors</a:t>
            </a:r>
            <a:endParaRPr lang="en-US" dirty="0"/>
          </a:p>
          <a:p>
            <a:pPr marL="571500" indent="-571500">
              <a:buFont typeface="Arial" panose="020B0604020202020204" pitchFamily="34" charset="0"/>
              <a:buChar char="•"/>
            </a:pPr>
            <a:r>
              <a:rPr lang="en-US" b="1" dirty="0"/>
              <a:t>Operations/Implementation Team</a:t>
            </a:r>
            <a:endParaRPr lang="en-US" dirty="0"/>
          </a:p>
          <a:p>
            <a:pPr marL="571500" indent="-571500">
              <a:buFont typeface="Arial" panose="020B0604020202020204" pitchFamily="34" charset="0"/>
              <a:buChar char="•"/>
            </a:pPr>
            <a:r>
              <a:rPr lang="en-US" b="1" dirty="0"/>
              <a:t>Authorizing Official</a:t>
            </a:r>
            <a:endParaRPr lang="en-US" dirty="0"/>
          </a:p>
          <a:p>
            <a:pPr marL="571500" indent="-571500">
              <a:buFont typeface="Arial" panose="020B0604020202020204" pitchFamily="34" charset="0"/>
              <a:buChar char="•"/>
            </a:pPr>
            <a:endParaRPr lang="en-US" dirty="0"/>
          </a:p>
        </p:txBody>
      </p:sp>
      <p:sp>
        <p:nvSpPr>
          <p:cNvPr id="5" name="Rectangle 4"/>
          <p:cNvSpPr/>
          <p:nvPr/>
        </p:nvSpPr>
        <p:spPr>
          <a:xfrm>
            <a:off x="808037" y="5249862"/>
            <a:ext cx="10972800" cy="530915"/>
          </a:xfrm>
          <a:prstGeom prst="rect">
            <a:avLst/>
          </a:prstGeom>
        </p:spPr>
        <p:txBody>
          <a:bodyPr wrap="square">
            <a:spAutoFit/>
          </a:bodyPr>
          <a:lstStyle/>
          <a:p>
            <a:r>
              <a:rPr lang="en-US" sz="1050" dirty="0">
                <a:solidFill>
                  <a:srgbClr val="7F7F7F"/>
                </a:solidFill>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a:p>
            <a:r>
              <a:rPr lang="en-US" u="sng" dirty="0">
                <a:solidFill>
                  <a:srgbClr val="0000FF"/>
                </a:solidFill>
                <a:latin typeface="Times New Roman" panose="02020603050405020304" pitchFamily="18" charset="0"/>
                <a:ea typeface="Calibri" panose="020F0502020204030204" pitchFamily="34" charset="0"/>
                <a:hlinkClick r:id="rId2"/>
              </a:rPr>
              <a:t>https://blogs.msdn.microsoft.com/azuregov/2016/08/11/stakeholders-in-the-authorization-to-operate-process/</a:t>
            </a:r>
            <a:r>
              <a:rPr lang="en-US" dirty="0">
                <a:latin typeface="Times New Roman" panose="02020603050405020304" pitchFamily="18" charset="0"/>
                <a:ea typeface="Calibri" panose="020F0502020204030204" pitchFamily="34" charset="0"/>
              </a:rPr>
              <a:t> </a:t>
            </a:r>
          </a:p>
        </p:txBody>
      </p:sp>
    </p:spTree>
    <p:extLst>
      <p:ext uri="{BB962C8B-B14F-4D97-AF65-F5344CB8AC3E}">
        <p14:creationId xmlns:p14="http://schemas.microsoft.com/office/powerpoint/2010/main" val="297838556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96897"/>
            <a:ext cx="5943599" cy="738664"/>
          </a:xfrm>
        </p:spPr>
        <p:txBody>
          <a:bodyPr/>
          <a:lstStyle/>
          <a:p>
            <a:r>
              <a:rPr lang="en-US" b="1" dirty="0">
                <a:solidFill>
                  <a:schemeClr val="tx1"/>
                </a:solidFill>
              </a:rPr>
              <a:t>Azure Management Suite</a:t>
            </a:r>
          </a:p>
        </p:txBody>
      </p:sp>
      <p:sp>
        <p:nvSpPr>
          <p:cNvPr id="3" name="Text Placeholder 2"/>
          <p:cNvSpPr>
            <a:spLocks noGrp="1"/>
          </p:cNvSpPr>
          <p:nvPr>
            <p:ph type="body" sz="quarter" idx="11"/>
          </p:nvPr>
        </p:nvSpPr>
        <p:spPr>
          <a:xfrm>
            <a:off x="320357" y="1135062"/>
            <a:ext cx="5852160" cy="4985980"/>
          </a:xfrm>
        </p:spPr>
        <p:txBody>
          <a:bodyPr/>
          <a:lstStyle/>
          <a:p>
            <a:r>
              <a:rPr lang="en-US" sz="2400" dirty="0"/>
              <a:t>The Azure Government Cloud IAAS environment is a:  Robust , Secure, Stable computing environment. However, it is extension of your Mission Critical Data Center that needs to be Managed, Monitored, Backed-up and DR enabled for 24X7 operations</a:t>
            </a:r>
          </a:p>
          <a:p>
            <a:endParaRPr lang="en-US" sz="2400" dirty="0"/>
          </a:p>
          <a:p>
            <a:r>
              <a:rPr lang="en-US" sz="2400" dirty="0"/>
              <a:t>To meet and exceed these requirements Microsoft recommends the included Azure Management Suite of products.  These products are not required to run your workloads in Azure, but will provide you a well managed environment</a:t>
            </a:r>
          </a:p>
        </p:txBody>
      </p:sp>
    </p:spTree>
    <p:extLst>
      <p:ext uri="{BB962C8B-B14F-4D97-AF65-F5344CB8AC3E}">
        <p14:creationId xmlns:p14="http://schemas.microsoft.com/office/powerpoint/2010/main" val="383134449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254746"/>
            <a:ext cx="11889564" cy="917575"/>
          </a:xfrm>
        </p:spPr>
        <p:txBody>
          <a:bodyPr/>
          <a:lstStyle/>
          <a:p>
            <a:r>
              <a:rPr lang="en-US" sz="3600" b="1" dirty="0"/>
              <a:t>Microsoft Operations Management Suite (OMS)</a:t>
            </a:r>
            <a:br>
              <a:rPr lang="en-US" sz="3600" b="1" dirty="0"/>
            </a:br>
            <a:r>
              <a:rPr lang="en-US" sz="2400" b="1" dirty="0"/>
              <a:t>Simplified IT management for any enterprise</a:t>
            </a:r>
            <a:br>
              <a:rPr lang="en-US" sz="3600" dirty="0"/>
            </a:br>
            <a:br>
              <a:rPr lang="en-US" sz="7200" dirty="0"/>
            </a:br>
            <a:endParaRPr lang="en-US" dirty="0"/>
          </a:p>
        </p:txBody>
      </p:sp>
      <p:sp>
        <p:nvSpPr>
          <p:cNvPr id="4" name="Text Placeholder 2"/>
          <p:cNvSpPr txBox="1">
            <a:spLocks/>
          </p:cNvSpPr>
          <p:nvPr/>
        </p:nvSpPr>
        <p:spPr>
          <a:xfrm>
            <a:off x="122237" y="1480260"/>
            <a:ext cx="1219200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tx1"/>
                </a:solidFill>
              </a:rPr>
              <a:t>Gain control over any hybrid cloud. Manage Microsoft Azure or Amazon Web Services (AWS), Windows Server or Linux, VMware or OpenStack—all with Microsoft Operations Management Suite (OMS), our cost-effective, all-in-one cloud IT management solution.</a:t>
            </a:r>
          </a:p>
          <a:p>
            <a:pPr marL="0" indent="0">
              <a:buNone/>
            </a:pPr>
            <a:endParaRPr lang="en-US" sz="1400" dirty="0">
              <a:solidFill>
                <a:schemeClr val="tx1"/>
              </a:solidFill>
            </a:endParaRPr>
          </a:p>
          <a:p>
            <a:pPr marL="0" indent="0">
              <a:buNone/>
            </a:pPr>
            <a:r>
              <a:rPr lang="en-US" sz="1400" b="1" dirty="0">
                <a:solidFill>
                  <a:schemeClr val="tx1"/>
                </a:solidFill>
              </a:rPr>
              <a:t>Microsoft OMS:  </a:t>
            </a:r>
            <a:r>
              <a:rPr lang="en-US" sz="1400" dirty="0">
                <a:solidFill>
                  <a:schemeClr val="tx1"/>
                </a:solidFill>
              </a:rPr>
              <a:t>is the IT management solution for the hybrid cloud. Used alone or to extend your existing System Center deployment, OMS gives you the maximum flexibility and control for cloud-based management of your infrastructure. With OMS, you can manage any instance in any cloud, including on-premises, Azure, AWS, Windows Server, Linux, VMware, and OpenStack, at a lower cost than competitive solutions. Built for the cloud-first world, OMS offers a new approach to managing your enterprise that is the fastest, most cost-effective way to meet new business challenges and accommodate new workloads, applications and cloud environments.  </a:t>
            </a:r>
          </a:p>
          <a:p>
            <a:pPr marL="0" indent="0">
              <a:buNone/>
            </a:pPr>
            <a:endParaRPr lang="en-US" sz="1400" dirty="0">
              <a:solidFill>
                <a:schemeClr val="tx1"/>
              </a:solidFill>
            </a:endParaRPr>
          </a:p>
          <a:p>
            <a:r>
              <a:rPr lang="en-US" sz="1400" u="sng" dirty="0">
                <a:solidFill>
                  <a:schemeClr val="tx1"/>
                </a:solidFill>
              </a:rPr>
              <a:t>Simplicity:</a:t>
            </a:r>
            <a:r>
              <a:rPr lang="en-US" sz="1400" dirty="0">
                <a:solidFill>
                  <a:schemeClr val="tx1"/>
                </a:solidFill>
              </a:rPr>
              <a:t>  A single portal for all your management tasks. No infrastructure to maintain. </a:t>
            </a:r>
          </a:p>
          <a:p>
            <a:r>
              <a:rPr lang="en-US" sz="1400" u="sng" dirty="0">
                <a:solidFill>
                  <a:schemeClr val="tx1"/>
                </a:solidFill>
              </a:rPr>
              <a:t>Time to value:</a:t>
            </a:r>
            <a:r>
              <a:rPr lang="en-US" sz="1400" dirty="0">
                <a:solidFill>
                  <a:schemeClr val="tx1"/>
                </a:solidFill>
              </a:rPr>
              <a:t>  Onboard fast. No content to create. Connects to your on-premises datacenter. </a:t>
            </a:r>
          </a:p>
          <a:p>
            <a:r>
              <a:rPr lang="en-US" sz="1400" u="sng" dirty="0">
                <a:solidFill>
                  <a:schemeClr val="tx1"/>
                </a:solidFill>
              </a:rPr>
              <a:t>Easy to integrate:</a:t>
            </a:r>
            <a:r>
              <a:rPr lang="en-US" sz="1400" dirty="0">
                <a:solidFill>
                  <a:schemeClr val="tx1"/>
                </a:solidFill>
              </a:rPr>
              <a:t>  Add new servers, or connect to your existing management tools within minutes. </a:t>
            </a:r>
          </a:p>
          <a:p>
            <a:r>
              <a:rPr lang="en-US" sz="1400" u="sng" dirty="0">
                <a:solidFill>
                  <a:schemeClr val="tx1"/>
                </a:solidFill>
              </a:rPr>
              <a:t>Hybrid and open:</a:t>
            </a:r>
            <a:r>
              <a:rPr lang="en-US" sz="1400" dirty="0">
                <a:solidFill>
                  <a:schemeClr val="tx1"/>
                </a:solidFill>
              </a:rPr>
              <a:t>  Manage workloads across Windows and Linux, hybrid and public clouds, Azure and AWS. </a:t>
            </a:r>
          </a:p>
          <a:p>
            <a:r>
              <a:rPr lang="en-US" sz="1400" u="sng" dirty="0">
                <a:solidFill>
                  <a:schemeClr val="tx1"/>
                </a:solidFill>
              </a:rPr>
              <a:t>Optimized for System Center:</a:t>
            </a:r>
            <a:r>
              <a:rPr lang="en-US" sz="1400" dirty="0">
                <a:solidFill>
                  <a:schemeClr val="tx1"/>
                </a:solidFill>
              </a:rPr>
              <a:t>  Complements your System Center investment to unleash new management scenarios. </a:t>
            </a:r>
          </a:p>
          <a:p>
            <a:pPr marL="0" indent="0">
              <a:buNone/>
            </a:pPr>
            <a:endParaRPr lang="en-US" sz="1400" dirty="0">
              <a:solidFill>
                <a:schemeClr val="tx1"/>
              </a:solidFill>
            </a:endParaRPr>
          </a:p>
        </p:txBody>
      </p:sp>
      <p:sp>
        <p:nvSpPr>
          <p:cNvPr id="2" name="Rectangle 1"/>
          <p:cNvSpPr/>
          <p:nvPr/>
        </p:nvSpPr>
        <p:spPr>
          <a:xfrm>
            <a:off x="3017837" y="4792662"/>
            <a:ext cx="6216650" cy="2092881"/>
          </a:xfrm>
          <a:prstGeom prst="rect">
            <a:avLst/>
          </a:prstGeom>
        </p:spPr>
        <p:txBody>
          <a:bodyPr>
            <a:spAutoFit/>
          </a:bodyPr>
          <a:lstStyle/>
          <a:p>
            <a:r>
              <a:rPr lang="en-US" sz="1400" b="1" dirty="0">
                <a:latin typeface="+mj-lt"/>
              </a:rPr>
              <a:t>Key Capabilities </a:t>
            </a:r>
          </a:p>
          <a:p>
            <a:pPr marL="285750" indent="-285750">
              <a:buFont typeface="Arial" panose="020B0604020202020204" pitchFamily="34" charset="0"/>
              <a:buChar char="•"/>
            </a:pPr>
            <a:r>
              <a:rPr lang="en-US" sz="1400" dirty="0">
                <a:latin typeface="+mj-lt"/>
              </a:rPr>
              <a:t>Provides enterprise-class, realtime operational intelligence across hybrid environments. </a:t>
            </a:r>
          </a:p>
          <a:p>
            <a:pPr marL="285750" indent="-285750">
              <a:buFont typeface="Arial" panose="020B0604020202020204" pitchFamily="34" charset="0"/>
              <a:buChar char="•"/>
            </a:pPr>
            <a:r>
              <a:rPr lang="en-US" sz="1400" dirty="0">
                <a:latin typeface="+mj-lt"/>
              </a:rPr>
              <a:t>Simplifies cloud management with process automation and monitoring of resources. </a:t>
            </a:r>
          </a:p>
          <a:p>
            <a:pPr marL="285750" indent="-285750">
              <a:buFont typeface="Arial" panose="020B0604020202020204" pitchFamily="34" charset="0"/>
              <a:buChar char="•"/>
            </a:pPr>
            <a:r>
              <a:rPr lang="en-US" sz="1400" dirty="0">
                <a:latin typeface="+mj-lt"/>
              </a:rPr>
              <a:t>Better ensures preparedness in the event of a disaster with cloud-based availability. </a:t>
            </a:r>
          </a:p>
          <a:p>
            <a:pPr marL="285750" indent="-285750">
              <a:buFont typeface="Arial" panose="020B0604020202020204" pitchFamily="34" charset="0"/>
              <a:buChar char="•"/>
            </a:pPr>
            <a:r>
              <a:rPr lang="en-US" sz="1400" dirty="0">
                <a:latin typeface="+mj-lt"/>
              </a:rPr>
              <a:t>Protects privacy and security of data, while delivering software and services to manage the IT infrastructure. </a:t>
            </a:r>
          </a:p>
        </p:txBody>
      </p:sp>
    </p:spTree>
    <p:extLst>
      <p:ext uri="{BB962C8B-B14F-4D97-AF65-F5344CB8AC3E}">
        <p14:creationId xmlns:p14="http://schemas.microsoft.com/office/powerpoint/2010/main" val="21223991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5"/>
            <a:ext cx="4190998" cy="611188"/>
          </a:xfrm>
        </p:spPr>
        <p:txBody>
          <a:bodyPr/>
          <a:lstStyle/>
          <a:p>
            <a:r>
              <a:rPr lang="en-US" sz="3600" b="1" dirty="0"/>
              <a:t>Azure Site Recovery</a:t>
            </a:r>
            <a:br>
              <a:rPr lang="en-US" sz="3600" dirty="0"/>
            </a:br>
            <a:br>
              <a:rPr lang="en-US" sz="7200" dirty="0"/>
            </a:br>
            <a:endParaRPr lang="en-US" dirty="0"/>
          </a:p>
        </p:txBody>
      </p:sp>
      <p:sp>
        <p:nvSpPr>
          <p:cNvPr id="8" name="Text Placeholder 2"/>
          <p:cNvSpPr>
            <a:spLocks noGrp="1"/>
          </p:cNvSpPr>
          <p:nvPr>
            <p:ph type="body" sz="quarter" idx="4294967295"/>
          </p:nvPr>
        </p:nvSpPr>
        <p:spPr>
          <a:xfrm>
            <a:off x="274639" y="1135062"/>
            <a:ext cx="5852160" cy="3459409"/>
          </a:xfrm>
          <a:prstGeom prst="rect">
            <a:avLst/>
          </a:prstGeom>
        </p:spPr>
        <p:txBody>
          <a:bodyPr/>
          <a:lstStyle/>
          <a:p>
            <a:pPr marL="0" indent="0">
              <a:buNone/>
            </a:pPr>
            <a:r>
              <a:rPr lang="en-US" sz="1600" b="1" u="sng" dirty="0">
                <a:solidFill>
                  <a:schemeClr val="tx1"/>
                </a:solidFill>
              </a:rPr>
              <a:t>Full Featured Disaster Recovery </a:t>
            </a:r>
          </a:p>
          <a:p>
            <a:pPr marL="285750" indent="-285750">
              <a:buFont typeface="Arial" panose="020B0604020202020204" pitchFamily="34" charset="0"/>
              <a:buChar char="•"/>
            </a:pPr>
            <a:r>
              <a:rPr lang="en-US" sz="1400" dirty="0">
                <a:solidFill>
                  <a:schemeClr val="tx1"/>
                </a:solidFill>
              </a:rPr>
              <a:t>Protect-to-and-Recover-in-Azure: Replicate and failover your on-premises applications to Azure, negating the need to build and manage a second datacenter for recovery. Reduce expenses and only pay for compute when you need it.  </a:t>
            </a:r>
          </a:p>
          <a:p>
            <a:pPr marL="285750" indent="-285750">
              <a:buFont typeface="Arial" panose="020B0604020202020204" pitchFamily="34" charset="0"/>
              <a:buChar char="•"/>
            </a:pPr>
            <a:r>
              <a:rPr lang="en-US" sz="1400" dirty="0">
                <a:solidFill>
                  <a:schemeClr val="tx1"/>
                </a:solidFill>
              </a:rPr>
              <a:t>N-Tier Application Consistency: Detect and stage mult-tier applications and restore them as a group, with specified startup ordering and the ability to insert scripts to bypass the need for manual configurations. </a:t>
            </a:r>
          </a:p>
          <a:p>
            <a:pPr marL="285750" indent="-285750">
              <a:buFont typeface="Arial" panose="020B0604020202020204" pitchFamily="34" charset="0"/>
              <a:buChar char="•"/>
            </a:pPr>
            <a:r>
              <a:rPr lang="en-US" sz="1400" dirty="0">
                <a:solidFill>
                  <a:schemeClr val="tx1"/>
                </a:solidFill>
              </a:rPr>
              <a:t>Application Replication Support: Benefit from using SQL AlwaysON and Active Directory replication when your databases and infrastructure components need the least possible RTO. Leverage ASR’s inbuilt replication technologies when the same replication technology for all tiers is adequate to meet your application’s recovery objectives. </a:t>
            </a:r>
          </a:p>
          <a:p>
            <a:pPr marL="285750" indent="-285750">
              <a:buFont typeface="Arial" panose="020B0604020202020204" pitchFamily="34" charset="0"/>
              <a:buChar char="•"/>
            </a:pPr>
            <a:r>
              <a:rPr lang="en-US" sz="1400" dirty="0">
                <a:solidFill>
                  <a:schemeClr val="tx1"/>
                </a:solidFill>
              </a:rPr>
              <a:t>No Impact Recovery Plan Testing: Perform periodic DR drills and testing without any impact to the production or recovery virtual machine</a:t>
            </a:r>
            <a:r>
              <a:rPr lang="en-US" sz="1400" dirty="0">
                <a:solidFill>
                  <a:srgbClr val="1E1E1E"/>
                </a:solidFill>
              </a:rPr>
              <a:t>.</a:t>
            </a:r>
          </a:p>
        </p:txBody>
      </p:sp>
      <p:sp>
        <p:nvSpPr>
          <p:cNvPr id="2" name="Rectangle 1"/>
          <p:cNvSpPr/>
          <p:nvPr/>
        </p:nvSpPr>
        <p:spPr>
          <a:xfrm>
            <a:off x="6229419" y="1135062"/>
            <a:ext cx="6216650" cy="2923877"/>
          </a:xfrm>
          <a:prstGeom prst="rect">
            <a:avLst/>
          </a:prstGeom>
        </p:spPr>
        <p:txBody>
          <a:bodyPr>
            <a:spAutoFit/>
          </a:bodyPr>
          <a:lstStyle/>
          <a:p>
            <a:r>
              <a:rPr lang="en-US" sz="1600" b="1" u="sng" dirty="0">
                <a:latin typeface="+mj-lt"/>
              </a:rPr>
              <a:t>Automated VM Protection and Replication</a:t>
            </a:r>
          </a:p>
          <a:p>
            <a:r>
              <a:rPr lang="en-US" sz="1400" dirty="0"/>
              <a:t>Enable policy-based replication and protection for thousands of virtual </a:t>
            </a:r>
          </a:p>
          <a:p>
            <a:r>
              <a:rPr lang="en-US" sz="1400" dirty="0"/>
              <a:t>machines using a few simple steps</a:t>
            </a:r>
          </a:p>
          <a:p>
            <a:endParaRPr lang="en-US" sz="1400" dirty="0"/>
          </a:p>
          <a:p>
            <a:pPr marL="285750" indent="-285750">
              <a:buFont typeface="Arial" panose="020B0604020202020204" pitchFamily="34" charset="0"/>
              <a:buChar char="•"/>
            </a:pPr>
            <a:r>
              <a:rPr lang="en-US" sz="1400" b="1" dirty="0">
                <a:latin typeface="+mj-lt"/>
              </a:rPr>
              <a:t>At-Scale Configuration: </a:t>
            </a:r>
            <a:r>
              <a:rPr lang="en-US" sz="1400" dirty="0">
                <a:latin typeface="+mj-lt"/>
              </a:rPr>
              <a:t>Configure protection and disaster recovery networking settings that apply to your applications or your entire datacenter for seamless recovery. </a:t>
            </a:r>
          </a:p>
          <a:p>
            <a:pPr marL="285750" indent="-285750">
              <a:buFont typeface="Arial" panose="020B0604020202020204" pitchFamily="34" charset="0"/>
              <a:buChar char="•"/>
            </a:pPr>
            <a:r>
              <a:rPr lang="en-US" sz="1400" b="1" dirty="0">
                <a:latin typeface="+mj-lt"/>
              </a:rPr>
              <a:t>Low Recovery Point Objective (RPO): </a:t>
            </a:r>
            <a:r>
              <a:rPr lang="en-US" sz="1400" dirty="0">
                <a:latin typeface="+mj-lt"/>
              </a:rPr>
              <a:t>Achieve near-synchronous RPOs, as low as 30s, even when using Azure as your recovery site.  </a:t>
            </a:r>
          </a:p>
          <a:p>
            <a:pPr marL="285750" indent="-285750">
              <a:buFont typeface="Arial" panose="020B0604020202020204" pitchFamily="34" charset="0"/>
              <a:buChar char="•"/>
            </a:pPr>
            <a:r>
              <a:rPr lang="en-US" sz="1400" b="1" dirty="0">
                <a:latin typeface="+mj-lt"/>
              </a:rPr>
              <a:t>Quick Recovery: </a:t>
            </a:r>
            <a:r>
              <a:rPr lang="en-US" sz="1400" dirty="0">
                <a:latin typeface="+mj-lt"/>
              </a:rPr>
              <a:t>Recover from disruptions within minutes and benefit from Azure’s 99.9% uptime guarantee.  </a:t>
            </a:r>
          </a:p>
          <a:p>
            <a:pPr marL="285750" indent="-285750">
              <a:buFont typeface="Arial" panose="020B0604020202020204" pitchFamily="34" charset="0"/>
              <a:buChar char="•"/>
            </a:pPr>
            <a:r>
              <a:rPr lang="en-US" sz="1400" b="1" dirty="0">
                <a:latin typeface="+mj-lt"/>
              </a:rPr>
              <a:t>Data Security and Secure Transmission: </a:t>
            </a:r>
            <a:r>
              <a:rPr lang="en-US" sz="1400" dirty="0">
                <a:latin typeface="+mj-lt"/>
              </a:rPr>
              <a:t>Data is encrypted when in transit and at rest in Azure.</a:t>
            </a:r>
          </a:p>
        </p:txBody>
      </p:sp>
      <p:sp>
        <p:nvSpPr>
          <p:cNvPr id="9" name="Rectangle 8"/>
          <p:cNvSpPr/>
          <p:nvPr/>
        </p:nvSpPr>
        <p:spPr>
          <a:xfrm>
            <a:off x="343220" y="4409805"/>
            <a:ext cx="5714998" cy="2739211"/>
          </a:xfrm>
          <a:prstGeom prst="rect">
            <a:avLst/>
          </a:prstGeom>
        </p:spPr>
        <p:txBody>
          <a:bodyPr wrap="square">
            <a:spAutoFit/>
          </a:bodyPr>
          <a:lstStyle/>
          <a:p>
            <a:r>
              <a:rPr lang="en-US" sz="1600" b="1" u="sng" dirty="0">
                <a:latin typeface="+mj-lt"/>
              </a:rPr>
              <a:t>One-Click Orchestrated Recovery </a:t>
            </a:r>
          </a:p>
          <a:p>
            <a:endParaRPr lang="en-US" sz="1600" b="1" dirty="0">
              <a:latin typeface="+mj-lt"/>
            </a:endParaRPr>
          </a:p>
          <a:p>
            <a:pPr marL="285750" indent="-285750">
              <a:buFont typeface="Arial" panose="020B0604020202020204" pitchFamily="34" charset="0"/>
              <a:buChar char="•"/>
            </a:pPr>
            <a:r>
              <a:rPr lang="en-US" sz="1400" b="1" dirty="0">
                <a:latin typeface="+mj-lt"/>
              </a:rPr>
              <a:t>Automated Failover and Manual Actions:  </a:t>
            </a:r>
            <a:r>
              <a:rPr lang="en-US" sz="1400" dirty="0">
                <a:latin typeface="+mj-lt"/>
              </a:rPr>
              <a:t>Leverage scripts and Azure Automation Runbooks to achieve optimal RTO and reduce human errors during recover</a:t>
            </a:r>
          </a:p>
          <a:p>
            <a:endParaRPr lang="en-US" sz="1400" dirty="0">
              <a:latin typeface="+mj-lt"/>
            </a:endParaRPr>
          </a:p>
          <a:p>
            <a:pPr marL="285750" indent="-285750">
              <a:buFont typeface="Arial" panose="020B0604020202020204" pitchFamily="34" charset="0"/>
              <a:buChar char="•"/>
            </a:pPr>
            <a:r>
              <a:rPr lang="en-US" sz="1400" b="1" dirty="0">
                <a:latin typeface="+mj-lt"/>
              </a:rPr>
              <a:t>Automated Failback and Reverse Replication: </a:t>
            </a:r>
            <a:r>
              <a:rPr lang="en-US" sz="1400" dirty="0">
                <a:latin typeface="+mj-lt"/>
              </a:rPr>
              <a:t>Failing back to your primary datacenter is just as important as the initial failover. With ASR it is as easy as one click, and comes with the same data protection guarantee as failovers.</a:t>
            </a:r>
          </a:p>
          <a:p>
            <a:endParaRPr lang="en-US" sz="1400" dirty="0">
              <a:latin typeface="+mj-lt"/>
            </a:endParaRPr>
          </a:p>
          <a:p>
            <a:endParaRPr lang="en-US" sz="1400" dirty="0">
              <a:latin typeface="+mj-lt"/>
            </a:endParaRPr>
          </a:p>
        </p:txBody>
      </p:sp>
      <p:sp>
        <p:nvSpPr>
          <p:cNvPr id="10" name="Rectangle 9"/>
          <p:cNvSpPr/>
          <p:nvPr/>
        </p:nvSpPr>
        <p:spPr>
          <a:xfrm>
            <a:off x="6523037" y="4409805"/>
            <a:ext cx="5638800" cy="1877437"/>
          </a:xfrm>
          <a:prstGeom prst="rect">
            <a:avLst/>
          </a:prstGeom>
        </p:spPr>
        <p:txBody>
          <a:bodyPr wrap="square">
            <a:spAutoFit/>
          </a:bodyPr>
          <a:lstStyle/>
          <a:p>
            <a:r>
              <a:rPr lang="en-US" sz="1600" b="1" u="sng" dirty="0">
                <a:latin typeface="+mj-lt"/>
              </a:rPr>
              <a:t>Remote Health Monitoring and Extensibility</a:t>
            </a:r>
          </a:p>
          <a:p>
            <a:endParaRPr lang="en-US" sz="1600" b="1" u="sng" dirty="0">
              <a:latin typeface="+mj-lt"/>
            </a:endParaRPr>
          </a:p>
          <a:p>
            <a:r>
              <a:rPr lang="en-US" sz="1400" dirty="0">
                <a:latin typeface="+mj-lt"/>
              </a:rPr>
              <a:t>With ASR, you also get proactive, continuous monitoring and alerting on issues before your business is impacted. Meet audit and compliance requirements using our robust reporting capabilities. Leverage our capacity planning resources to better plan your resource provisioning and usage. With ASR’s PowerShell support, you also get the ability to extend and integrate ASR’s functionality.</a:t>
            </a:r>
          </a:p>
        </p:txBody>
      </p:sp>
    </p:spTree>
    <p:extLst>
      <p:ext uri="{BB962C8B-B14F-4D97-AF65-F5344CB8AC3E}">
        <p14:creationId xmlns:p14="http://schemas.microsoft.com/office/powerpoint/2010/main" val="397678541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t>Azure Backup </a:t>
            </a:r>
            <a:br>
              <a:rPr lang="en-US" sz="3600" dirty="0"/>
            </a:br>
            <a:r>
              <a:rPr lang="en-US" sz="2400" dirty="0"/>
              <a:t>For Physical, Hybrid, and Cloud Environments</a:t>
            </a:r>
            <a:br>
              <a:rPr lang="en-US" sz="7200" dirty="0"/>
            </a:br>
            <a:endParaRPr lang="en-US" dirty="0"/>
          </a:p>
        </p:txBody>
      </p:sp>
      <p:sp>
        <p:nvSpPr>
          <p:cNvPr id="4" name="Text Placeholder 2"/>
          <p:cNvSpPr txBox="1">
            <a:spLocks/>
          </p:cNvSpPr>
          <p:nvPr/>
        </p:nvSpPr>
        <p:spPr>
          <a:xfrm>
            <a:off x="122237" y="1480260"/>
            <a:ext cx="585216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tx1"/>
                </a:solidFill>
              </a:rPr>
              <a:t>Azure Integrated Backup Solution</a:t>
            </a:r>
          </a:p>
          <a:p>
            <a:pPr marL="0" indent="0">
              <a:buNone/>
            </a:pPr>
            <a:r>
              <a:rPr lang="en-US" sz="1400" dirty="0">
                <a:solidFill>
                  <a:schemeClr val="tx1"/>
                </a:solidFill>
              </a:rPr>
              <a:t>Azure Backup protects your data in the cloud and optionally can be integrated with System Center Data Protection Manager for advanced workload protection. </a:t>
            </a:r>
          </a:p>
          <a:p>
            <a:pPr marL="0" indent="0">
              <a:buNone/>
            </a:pPr>
            <a:endParaRPr lang="en-US" sz="1400" dirty="0">
              <a:solidFill>
                <a:schemeClr val="tx1"/>
              </a:solidFill>
            </a:endParaRPr>
          </a:p>
          <a:p>
            <a:pPr lvl="1"/>
            <a:r>
              <a:rPr lang="en-US" sz="1400" dirty="0">
                <a:solidFill>
                  <a:schemeClr val="tx1"/>
                </a:solidFill>
                <a:latin typeface="+mj-lt"/>
              </a:rPr>
              <a:t>Data protection schedules can be daily, monthly, weekly, and yearly with retention up to 99 years in Azure </a:t>
            </a:r>
          </a:p>
          <a:p>
            <a:pPr lvl="1"/>
            <a:r>
              <a:rPr lang="en-US" sz="1400" dirty="0">
                <a:solidFill>
                  <a:schemeClr val="tx1"/>
                </a:solidFill>
                <a:latin typeface="+mj-lt"/>
              </a:rPr>
              <a:t>Protects workloads running in Azure, in VMs, or on physical servers </a:t>
            </a:r>
          </a:p>
          <a:p>
            <a:pPr lvl="1"/>
            <a:r>
              <a:rPr lang="en-US" sz="1400" dirty="0">
                <a:solidFill>
                  <a:schemeClr val="tx1"/>
                </a:solidFill>
                <a:latin typeface="+mj-lt"/>
              </a:rPr>
              <a:t>Centralized monitoring and reporting across on premises and Azure</a:t>
            </a:r>
          </a:p>
        </p:txBody>
      </p:sp>
      <p:sp>
        <p:nvSpPr>
          <p:cNvPr id="5" name="Rectangle 4"/>
          <p:cNvSpPr/>
          <p:nvPr/>
        </p:nvSpPr>
        <p:spPr>
          <a:xfrm>
            <a:off x="122237" y="3954462"/>
            <a:ext cx="6216650" cy="2492990"/>
          </a:xfrm>
          <a:prstGeom prst="rect">
            <a:avLst/>
          </a:prstGeom>
        </p:spPr>
        <p:txBody>
          <a:bodyPr>
            <a:spAutoFit/>
          </a:bodyPr>
          <a:lstStyle/>
          <a:p>
            <a:r>
              <a:rPr lang="en-US" sz="1200" dirty="0"/>
              <a:t> </a:t>
            </a:r>
            <a:r>
              <a:rPr lang="en-US" sz="1600" b="1" u="sng" dirty="0">
                <a:latin typeface="+mj-lt"/>
              </a:rPr>
              <a:t>Advanced Workload Protection </a:t>
            </a:r>
          </a:p>
          <a:p>
            <a:endParaRPr lang="en-US" sz="1400" b="1" u="sng" dirty="0">
              <a:latin typeface="+mj-lt"/>
            </a:endParaRPr>
          </a:p>
          <a:p>
            <a:pPr marL="637821" lvl="1" indent="-171450">
              <a:buFont typeface="Arial" panose="020B0604020202020204" pitchFamily="34" charset="0"/>
              <a:buChar char="•"/>
            </a:pPr>
            <a:r>
              <a:rPr lang="en-US" sz="1400" dirty="0">
                <a:latin typeface="+mj-lt"/>
              </a:rPr>
              <a:t>Protects files and folders from Windows Servers and Windows Clients </a:t>
            </a:r>
          </a:p>
          <a:p>
            <a:pPr marL="637821" lvl="1" indent="-171450">
              <a:buFont typeface="Arial" panose="020B0604020202020204" pitchFamily="34" charset="0"/>
              <a:buChar char="•"/>
            </a:pPr>
            <a:r>
              <a:rPr lang="en-US" sz="1400" dirty="0">
                <a:latin typeface="+mj-lt"/>
              </a:rPr>
              <a:t>Integrates with SCDPM protects enterprise workloads including SharePoint, Exchange, SQL Server, and Hyper-V VMs</a:t>
            </a:r>
          </a:p>
          <a:p>
            <a:pPr marL="637821" lvl="1" indent="-171450">
              <a:buFont typeface="Arial" panose="020B0604020202020204" pitchFamily="34" charset="0"/>
              <a:buChar char="•"/>
            </a:pPr>
            <a:r>
              <a:rPr lang="en-US" sz="1400" dirty="0">
                <a:latin typeface="+mj-lt"/>
              </a:rPr>
              <a:t>Protects guest workloads running in VMware environments </a:t>
            </a:r>
          </a:p>
          <a:p>
            <a:pPr marL="637821" lvl="1" indent="-171450">
              <a:buFont typeface="Arial" panose="020B0604020202020204" pitchFamily="34" charset="0"/>
              <a:buChar char="•"/>
            </a:pPr>
            <a:r>
              <a:rPr lang="en-US" sz="1400" dirty="0">
                <a:latin typeface="+mj-lt"/>
              </a:rPr>
              <a:t>DPM works seamlessly with the Hyper-V Volume Shadow Copy Services (VSS) writer to ensure that consistent versions of virtual machines are captured and protected without affecting virtual machine access </a:t>
            </a:r>
          </a:p>
          <a:p>
            <a:pPr marL="637821" lvl="1" indent="-171450">
              <a:buFont typeface="Arial" panose="020B0604020202020204" pitchFamily="34" charset="0"/>
              <a:buChar char="•"/>
            </a:pPr>
            <a:r>
              <a:rPr lang="en-US" sz="1400" dirty="0">
                <a:latin typeface="+mj-lt"/>
              </a:rPr>
              <a:t>Granular restore capability such as mailbox recovery for Exchange, DB level recovery for SQL, and ILR for SharePoint</a:t>
            </a:r>
          </a:p>
        </p:txBody>
      </p:sp>
      <p:sp>
        <p:nvSpPr>
          <p:cNvPr id="6" name="Text Placeholder 2"/>
          <p:cNvSpPr>
            <a:spLocks noGrp="1"/>
          </p:cNvSpPr>
          <p:nvPr>
            <p:ph type="body" sz="quarter" idx="4294967295"/>
          </p:nvPr>
        </p:nvSpPr>
        <p:spPr>
          <a:xfrm>
            <a:off x="6219421" y="1512079"/>
            <a:ext cx="5852160" cy="3394775"/>
          </a:xfrm>
          <a:prstGeom prst="rect">
            <a:avLst/>
          </a:prstGeom>
        </p:spPr>
        <p:txBody>
          <a:bodyPr/>
          <a:lstStyle/>
          <a:p>
            <a:pPr marL="0" indent="0">
              <a:buNone/>
            </a:pPr>
            <a:r>
              <a:rPr lang="en-US" sz="1600" b="1" u="sng" dirty="0">
                <a:solidFill>
                  <a:schemeClr val="tx1"/>
                </a:solidFill>
              </a:rPr>
              <a:t>Automated, Reliable and Secure</a:t>
            </a:r>
          </a:p>
          <a:p>
            <a:pPr lvl="1"/>
            <a:r>
              <a:rPr lang="en-US" sz="1400" dirty="0">
                <a:solidFill>
                  <a:schemeClr val="tx1"/>
                </a:solidFill>
                <a:latin typeface="+mj-lt"/>
              </a:rPr>
              <a:t>Scheduling: Customers can specify daily, weekly, monthly and yearly policies </a:t>
            </a:r>
          </a:p>
          <a:p>
            <a:pPr lvl="1"/>
            <a:r>
              <a:rPr lang="en-US" sz="1400" dirty="0">
                <a:solidFill>
                  <a:schemeClr val="tx1"/>
                </a:solidFill>
                <a:latin typeface="+mj-lt"/>
              </a:rPr>
              <a:t>Retention: Data can be retained in Azure for up to 99 years </a:t>
            </a:r>
          </a:p>
          <a:p>
            <a:pPr lvl="1"/>
            <a:r>
              <a:rPr lang="en-US" sz="1400" dirty="0">
                <a:solidFill>
                  <a:schemeClr val="tx1"/>
                </a:solidFill>
                <a:latin typeface="+mj-lt"/>
              </a:rPr>
              <a:t>Throttling: Network throttling can be configured so that optimal bandwidth usage happens during off-peak time </a:t>
            </a:r>
          </a:p>
          <a:p>
            <a:pPr lvl="1"/>
            <a:r>
              <a:rPr lang="en-US" sz="1400" dirty="0">
                <a:solidFill>
                  <a:schemeClr val="tx1"/>
                </a:solidFill>
                <a:latin typeface="+mj-lt"/>
              </a:rPr>
              <a:t>Incremental: After the initial seeding, backups are incremental, ensuring that resources such as storage and bandwidth are efficiently used </a:t>
            </a:r>
          </a:p>
          <a:p>
            <a:pPr lvl="1"/>
            <a:r>
              <a:rPr lang="en-US" sz="1400" dirty="0">
                <a:solidFill>
                  <a:schemeClr val="tx1"/>
                </a:solidFill>
                <a:latin typeface="+mj-lt"/>
              </a:rPr>
              <a:t>Compression: Data is compressed on the client side so there is less bandwidth consumption and less storage consumed </a:t>
            </a:r>
          </a:p>
          <a:p>
            <a:pPr lvl="1"/>
            <a:r>
              <a:rPr lang="en-US" sz="1400" dirty="0">
                <a:solidFill>
                  <a:schemeClr val="tx1"/>
                </a:solidFill>
                <a:latin typeface="+mj-lt"/>
              </a:rPr>
              <a:t>Secure: Data is encrypted in your datacenter and stored encrypted in Azure – the encryption key is stored and managed locally </a:t>
            </a:r>
          </a:p>
          <a:p>
            <a:pPr lvl="1"/>
            <a:r>
              <a:rPr lang="en-US" sz="1400" dirty="0">
                <a:solidFill>
                  <a:schemeClr val="tx1"/>
                </a:solidFill>
                <a:latin typeface="+mj-lt"/>
              </a:rPr>
              <a:t>Reliable: 3 copies of the data are stored to a single datacenter location and optionally at an additional, remote datacenter</a:t>
            </a:r>
          </a:p>
        </p:txBody>
      </p:sp>
      <p:sp>
        <p:nvSpPr>
          <p:cNvPr id="7" name="Rectangle 6"/>
          <p:cNvSpPr/>
          <p:nvPr/>
        </p:nvSpPr>
        <p:spPr>
          <a:xfrm>
            <a:off x="6312037" y="4906854"/>
            <a:ext cx="6216650" cy="1446550"/>
          </a:xfrm>
          <a:prstGeom prst="rect">
            <a:avLst/>
          </a:prstGeom>
        </p:spPr>
        <p:txBody>
          <a:bodyPr>
            <a:spAutoFit/>
          </a:bodyPr>
          <a:lstStyle/>
          <a:p>
            <a:r>
              <a:rPr lang="en-US" sz="1600" b="1" u="sng" dirty="0">
                <a:latin typeface="+mj-lt"/>
              </a:rPr>
              <a:t>Offline Seeding</a:t>
            </a:r>
          </a:p>
          <a:p>
            <a:endParaRPr lang="en-US" sz="1600" b="1" u="sng" dirty="0">
              <a:latin typeface="+mj-lt"/>
            </a:endParaRPr>
          </a:p>
          <a:p>
            <a:pPr lvl="1"/>
            <a:r>
              <a:rPr lang="en-US" sz="1400" dirty="0">
                <a:latin typeface="+mj-lt"/>
              </a:rPr>
              <a:t>Initial backups can be time-consuming and consume large amounts of bandwidth. With Azure Import/Export, the initial backup can be executed locally and then the physical media can be delivered to the nearest Azure datacenter</a:t>
            </a:r>
          </a:p>
        </p:txBody>
      </p:sp>
    </p:spTree>
    <p:extLst>
      <p:ext uri="{BB962C8B-B14F-4D97-AF65-F5344CB8AC3E}">
        <p14:creationId xmlns:p14="http://schemas.microsoft.com/office/powerpoint/2010/main" val="287699407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ASM to ARM Migration</a:t>
            </a:r>
          </a:p>
        </p:txBody>
      </p:sp>
    </p:spTree>
    <p:extLst>
      <p:ext uri="{BB962C8B-B14F-4D97-AF65-F5344CB8AC3E}">
        <p14:creationId xmlns:p14="http://schemas.microsoft.com/office/powerpoint/2010/main" val="398711105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Migrate from ASM to ARM</a:t>
            </a:r>
            <a:endParaRPr lang="en-US" dirty="0"/>
          </a:p>
        </p:txBody>
      </p:sp>
      <p:sp>
        <p:nvSpPr>
          <p:cNvPr id="4" name="Text Placeholder 3"/>
          <p:cNvSpPr>
            <a:spLocks noGrp="1"/>
          </p:cNvSpPr>
          <p:nvPr>
            <p:ph type="body" sz="quarter" idx="10"/>
          </p:nvPr>
        </p:nvSpPr>
        <p:spPr>
          <a:xfrm>
            <a:off x="274638" y="1212850"/>
            <a:ext cx="11887200" cy="2646878"/>
          </a:xfrm>
        </p:spPr>
        <p:txBody>
          <a:bodyPr/>
          <a:lstStyle/>
          <a:p>
            <a:r>
              <a:rPr lang="en-US" dirty="0">
                <a:hlinkClick r:id="rId2"/>
              </a:rPr>
              <a:t>http://aka.ms/migaz</a:t>
            </a:r>
            <a:endParaRPr lang="en-US" dirty="0"/>
          </a:p>
          <a:p>
            <a:endParaRPr lang="en-US" dirty="0"/>
          </a:p>
          <a:p>
            <a:r>
              <a:rPr lang="en-US" dirty="0"/>
              <a:t>Roadmap working to get the AzureFoundation completely transitioned to ARM.</a:t>
            </a:r>
          </a:p>
        </p:txBody>
      </p:sp>
    </p:spTree>
    <p:extLst>
      <p:ext uri="{BB962C8B-B14F-4D97-AF65-F5344CB8AC3E}">
        <p14:creationId xmlns:p14="http://schemas.microsoft.com/office/powerpoint/2010/main" val="286114403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Services Overview</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8237" y="1212849"/>
            <a:ext cx="7916693" cy="5701680"/>
          </a:xfrm>
          <a:prstGeom prst="rect">
            <a:avLst/>
          </a:prstGeom>
        </p:spPr>
      </p:pic>
    </p:spTree>
    <p:extLst>
      <p:ext uri="{BB962C8B-B14F-4D97-AF65-F5344CB8AC3E}">
        <p14:creationId xmlns:p14="http://schemas.microsoft.com/office/powerpoint/2010/main" val="322571286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1274" y="244474"/>
            <a:ext cx="12353925" cy="6505575"/>
          </a:xfrm>
          <a:prstGeom prst="rect">
            <a:avLst/>
          </a:prstGeom>
        </p:spPr>
      </p:pic>
    </p:spTree>
    <p:extLst>
      <p:ext uri="{BB962C8B-B14F-4D97-AF65-F5344CB8AC3E}">
        <p14:creationId xmlns:p14="http://schemas.microsoft.com/office/powerpoint/2010/main" val="25886834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705599" cy="4475071"/>
          </a:xfrm>
        </p:spPr>
        <p:txBody>
          <a:bodyPr/>
          <a:lstStyle/>
          <a:p>
            <a:r>
              <a:rPr lang="en-US" sz="2000" dirty="0"/>
              <a:t>An Azure Enrollment with Enterprise Administrator access</a:t>
            </a:r>
          </a:p>
          <a:p>
            <a:r>
              <a:rPr lang="en-US" sz="2000" dirty="0"/>
              <a:t>A Class B (/16) IP space per Department.</a:t>
            </a:r>
          </a:p>
          <a:p>
            <a:r>
              <a:rPr lang="en-US" sz="2000" dirty="0"/>
              <a:t>Two Account Administrator service account assigned to each Department.</a:t>
            </a:r>
          </a:p>
          <a:p>
            <a:r>
              <a:rPr lang="en-US" sz="2000" dirty="0"/>
              <a:t>A </a:t>
            </a:r>
            <a:r>
              <a:rPr lang="en-US" sz="2000" dirty="0">
                <a:hlinkClick r:id="rId2"/>
              </a:rPr>
              <a:t>supported</a:t>
            </a:r>
            <a:r>
              <a:rPr lang="en-US" sz="2000" dirty="0"/>
              <a:t> VPN device.</a:t>
            </a:r>
          </a:p>
          <a:p>
            <a:r>
              <a:rPr lang="en-US" sz="2000" dirty="0"/>
              <a:t>A business and technical stakeholder to review configuration settings.</a:t>
            </a:r>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a:t>Enrollment Pre Requisites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32637" y="2201862"/>
            <a:ext cx="4560892" cy="2200274"/>
          </a:xfrm>
          <a:prstGeom prst="rect">
            <a:avLst/>
          </a:prstGeom>
        </p:spPr>
      </p:pic>
    </p:spTree>
    <p:extLst>
      <p:ext uri="{BB962C8B-B14F-4D97-AF65-F5344CB8AC3E}">
        <p14:creationId xmlns:p14="http://schemas.microsoft.com/office/powerpoint/2010/main" val="43289680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17474" y="420687"/>
            <a:ext cx="12201525" cy="6153150"/>
          </a:xfrm>
          <a:prstGeom prst="rect">
            <a:avLst/>
          </a:prstGeom>
        </p:spPr>
      </p:pic>
    </p:spTree>
    <p:extLst>
      <p:ext uri="{BB962C8B-B14F-4D97-AF65-F5344CB8AC3E}">
        <p14:creationId xmlns:p14="http://schemas.microsoft.com/office/powerpoint/2010/main" val="292103445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88912" y="444499"/>
            <a:ext cx="12058650" cy="6105525"/>
          </a:xfrm>
          <a:prstGeom prst="rect">
            <a:avLst/>
          </a:prstGeom>
        </p:spPr>
      </p:pic>
    </p:spTree>
    <p:extLst>
      <p:ext uri="{BB962C8B-B14F-4D97-AF65-F5344CB8AC3E}">
        <p14:creationId xmlns:p14="http://schemas.microsoft.com/office/powerpoint/2010/main" val="11322554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Gartner</a:t>
            </a:r>
          </a:p>
        </p:txBody>
      </p:sp>
      <p:pic>
        <p:nvPicPr>
          <p:cNvPr id="4" name="Picture 3"/>
          <p:cNvPicPr>
            <a:picLocks noChangeAspect="1"/>
          </p:cNvPicPr>
          <p:nvPr/>
        </p:nvPicPr>
        <p:blipFill>
          <a:blip r:embed="rId2"/>
          <a:stretch>
            <a:fillRect/>
          </a:stretch>
        </p:blipFill>
        <p:spPr>
          <a:xfrm>
            <a:off x="3475037" y="1439862"/>
            <a:ext cx="7391400" cy="5379720"/>
          </a:xfrm>
          <a:prstGeom prst="rect">
            <a:avLst/>
          </a:prstGeom>
        </p:spPr>
      </p:pic>
    </p:spTree>
    <p:extLst>
      <p:ext uri="{BB962C8B-B14F-4D97-AF65-F5344CB8AC3E}">
        <p14:creationId xmlns:p14="http://schemas.microsoft.com/office/powerpoint/2010/main" val="143802823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Partners who will deploy the Patterns</a:t>
            </a:r>
          </a:p>
        </p:txBody>
      </p:sp>
      <p:sp>
        <p:nvSpPr>
          <p:cNvPr id="3" name="Rectangle 1"/>
          <p:cNvSpPr>
            <a:spLocks noChangeArrowheads="1"/>
          </p:cNvSpPr>
          <p:nvPr/>
        </p:nvSpPr>
        <p:spPr bwMode="auto">
          <a:xfrm>
            <a:off x="122237" y="603204"/>
            <a:ext cx="4374014" cy="2892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[‎10/‎14/‎2016 10:16 AM] </a:t>
            </a:r>
            <a:r>
              <a:rPr kumimoji="0" lang="en-US" altLang="en-US" sz="1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Preshit</a:t>
            </a:r>
            <a:r>
              <a:rPr kumimoji="0" lang="en-US" altLang="en-US" sz="1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0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Dalal</a:t>
            </a:r>
            <a:r>
              <a:rPr kumimoji="0" lang="en-US" altLang="en-US" sz="1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pdalal@us.hanusoftware.com </a:t>
            </a:r>
            <a:r>
              <a:rPr kumimoji="0" lang="en-US" altLang="en-US" sz="1000" b="0" i="0" u="none" strike="noStrike" cap="none" normalizeH="0" baseline="0" dirty="0" err="1">
                <a:ln>
                  <a:noFill/>
                </a:ln>
                <a:solidFill>
                  <a:schemeClr val="tx1"/>
                </a:solidFill>
                <a:effectLst/>
                <a:latin typeface="Segoe UI" panose="020B0502040204020203" pitchFamily="34" charset="0"/>
                <a:cs typeface="Segoe UI" panose="020B0502040204020203" pitchFamily="34" charset="0"/>
              </a:rPr>
              <a:t>Hanu</a:t>
            </a:r>
            <a:r>
              <a:rPr kumimoji="0" lang="en-US"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Software</a:t>
            </a:r>
          </a:p>
          <a:p>
            <a:pPr lvl="0" defTabSz="914400" eaLnBrk="0" fontAlgn="base" hangingPunct="0">
              <a:spcBef>
                <a:spcPct val="0"/>
              </a:spcBef>
              <a:spcAft>
                <a:spcPct val="0"/>
              </a:spcAft>
            </a:pPr>
            <a:r>
              <a:rPr lang="en-US" altLang="en-US" sz="1000" dirty="0">
                <a:latin typeface="Segoe UI" panose="020B0502040204020203" pitchFamily="34" charset="0"/>
                <a:cs typeface="Segoe UI" panose="020B0502040204020203" pitchFamily="34" charset="0"/>
              </a:rPr>
              <a:t>Joe Giessner:  </a:t>
            </a:r>
            <a:r>
              <a:rPr lang="en-US" altLang="en-US" sz="1000" dirty="0">
                <a:latin typeface="Segoe UI" panose="020B0502040204020203" pitchFamily="34" charset="0"/>
                <a:cs typeface="Segoe UI" panose="020B0502040204020203" pitchFamily="34" charset="0"/>
                <a:hlinkClick r:id="rId2"/>
              </a:rPr>
              <a:t>joseph.giessner@tallan.com</a:t>
            </a:r>
            <a:endParaRPr lang="en-US" altLang="en-US" sz="1000" dirty="0">
              <a:latin typeface="Segoe UI" panose="020B0502040204020203" pitchFamily="34" charset="0"/>
              <a:cs typeface="Segoe UI" panose="020B0502040204020203" pitchFamily="34" charset="0"/>
            </a:endParaRPr>
          </a:p>
          <a:p>
            <a:pPr lvl="0" defTabSz="914400" eaLnBrk="0" fontAlgn="base" hangingPunct="0">
              <a:spcBef>
                <a:spcPct val="0"/>
              </a:spcBef>
              <a:spcAft>
                <a:spcPct val="0"/>
              </a:spcAft>
            </a:pPr>
            <a:endParaRPr lang="en-US" altLang="en-US" sz="1000" dirty="0">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pPr>
            <a:r>
              <a:rPr lang="en-US" altLang="en-US" sz="1000" dirty="0">
                <a:latin typeface="Calibri" panose="020F0502020204030204" pitchFamily="34" charset="0"/>
                <a:cs typeface="Calibri" panose="020F0502020204030204" pitchFamily="34" charset="0"/>
              </a:rPr>
              <a:t> greg.szilagyi@tallan.com</a:t>
            </a:r>
          </a:p>
          <a:p>
            <a:pPr lvl="0" defTabSz="914400" eaLnBrk="0" fontAlgn="base" hangingPunct="0">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nvPr>
        </p:nvGraphicFramePr>
        <p:xfrm>
          <a:off x="960437" y="2659062"/>
          <a:ext cx="8290983" cy="1752600"/>
        </p:xfrm>
        <a:graphic>
          <a:graphicData uri="http://schemas.openxmlformats.org/drawingml/2006/table">
            <a:tbl>
              <a:tblPr firstRow="1" bandRow="1">
                <a:tableStyleId>{AF606853-7671-496A-8E4F-DF71F8EC918B}</a:tableStyleId>
              </a:tblPr>
              <a:tblGrid>
                <a:gridCol w="2763661">
                  <a:extLst>
                    <a:ext uri="{9D8B030D-6E8A-4147-A177-3AD203B41FA5}">
                      <a16:colId xmlns:a16="http://schemas.microsoft.com/office/drawing/2014/main" val="1186306229"/>
                    </a:ext>
                  </a:extLst>
                </a:gridCol>
                <a:gridCol w="2763661">
                  <a:extLst>
                    <a:ext uri="{9D8B030D-6E8A-4147-A177-3AD203B41FA5}">
                      <a16:colId xmlns:a16="http://schemas.microsoft.com/office/drawing/2014/main" val="3302294344"/>
                    </a:ext>
                  </a:extLst>
                </a:gridCol>
                <a:gridCol w="2763661">
                  <a:extLst>
                    <a:ext uri="{9D8B030D-6E8A-4147-A177-3AD203B41FA5}">
                      <a16:colId xmlns:a16="http://schemas.microsoft.com/office/drawing/2014/main" val="4013211477"/>
                    </a:ext>
                  </a:extLst>
                </a:gridCol>
              </a:tblGrid>
              <a:tr h="370840">
                <a:tc>
                  <a:txBody>
                    <a:bodyPr/>
                    <a:lstStyle/>
                    <a:p>
                      <a:r>
                        <a:rPr lang="en-US" dirty="0"/>
                        <a:t>Company</a:t>
                      </a:r>
                    </a:p>
                  </a:txBody>
                  <a:tcPr/>
                </a:tc>
                <a:tc>
                  <a:txBody>
                    <a:bodyPr/>
                    <a:lstStyle/>
                    <a:p>
                      <a:r>
                        <a:rPr lang="en-US" dirty="0"/>
                        <a:t>Contact</a:t>
                      </a:r>
                    </a:p>
                  </a:txBody>
                  <a:tcPr/>
                </a:tc>
                <a:tc>
                  <a:txBody>
                    <a:bodyPr/>
                    <a:lstStyle/>
                    <a:p>
                      <a:r>
                        <a:rPr lang="en-US" dirty="0"/>
                        <a:t>Region</a:t>
                      </a:r>
                    </a:p>
                  </a:txBody>
                  <a:tcPr/>
                </a:tc>
                <a:extLst>
                  <a:ext uri="{0D108BD9-81ED-4DB2-BD59-A6C34878D82A}">
                    <a16:rowId xmlns:a16="http://schemas.microsoft.com/office/drawing/2014/main" val="2060001968"/>
                  </a:ext>
                </a:extLst>
              </a:tr>
              <a:tr h="370840">
                <a:tc>
                  <a:txBody>
                    <a:bodyPr/>
                    <a:lstStyle/>
                    <a:p>
                      <a:r>
                        <a:rPr lang="en-US" dirty="0" err="1"/>
                        <a:t>Hanu</a:t>
                      </a:r>
                      <a:r>
                        <a:rPr lang="en-US" dirty="0"/>
                        <a:t> Software</a:t>
                      </a:r>
                    </a:p>
                  </a:txBody>
                  <a:tcPr/>
                </a:tc>
                <a:tc>
                  <a:txBody>
                    <a:bodyPr/>
                    <a:lstStyle/>
                    <a:p>
                      <a:r>
                        <a:rPr lang="en-US" dirty="0"/>
                        <a:t>Preshit</a:t>
                      </a:r>
                      <a:r>
                        <a:rPr lang="en-US" baseline="0" dirty="0"/>
                        <a:t> Dalal</a:t>
                      </a:r>
                      <a:endParaRPr lang="en-US" dirty="0"/>
                    </a:p>
                  </a:txBody>
                  <a:tcPr/>
                </a:tc>
                <a:tc>
                  <a:txBody>
                    <a:bodyPr/>
                    <a:lstStyle/>
                    <a:p>
                      <a:endParaRPr lang="en-US" dirty="0"/>
                    </a:p>
                  </a:txBody>
                  <a:tcPr/>
                </a:tc>
                <a:extLst>
                  <a:ext uri="{0D108BD9-81ED-4DB2-BD59-A6C34878D82A}">
                    <a16:rowId xmlns:a16="http://schemas.microsoft.com/office/drawing/2014/main" val="2271217615"/>
                  </a:ext>
                </a:extLst>
              </a:tr>
              <a:tr h="370840">
                <a:tc>
                  <a:txBody>
                    <a:bodyPr/>
                    <a:lstStyle/>
                    <a:p>
                      <a:r>
                        <a:rPr lang="en-US" dirty="0"/>
                        <a:t>Tallan</a:t>
                      </a:r>
                    </a:p>
                  </a:txBody>
                  <a:tcPr/>
                </a:tc>
                <a:tc>
                  <a:txBody>
                    <a:bodyPr/>
                    <a:lstStyle/>
                    <a:p>
                      <a:r>
                        <a:rPr lang="en-US" dirty="0">
                          <a:hlinkClick r:id="rId2" tooltip="joseph.giessner@tallan.com"/>
                        </a:rPr>
                        <a:t>Joe Giessner </a:t>
                      </a:r>
                      <a:endParaRPr lang="en-US" dirty="0"/>
                    </a:p>
                    <a:p>
                      <a:r>
                        <a:rPr lang="en-US" dirty="0"/>
                        <a:t>Greg Szilagyi</a:t>
                      </a:r>
                    </a:p>
                  </a:txBody>
                  <a:tcPr/>
                </a:tc>
                <a:tc>
                  <a:txBody>
                    <a:bodyPr/>
                    <a:lstStyle/>
                    <a:p>
                      <a:r>
                        <a:rPr lang="en-US" dirty="0"/>
                        <a:t>US</a:t>
                      </a:r>
                    </a:p>
                  </a:txBody>
                  <a:tcPr/>
                </a:tc>
                <a:extLst>
                  <a:ext uri="{0D108BD9-81ED-4DB2-BD59-A6C34878D82A}">
                    <a16:rowId xmlns:a16="http://schemas.microsoft.com/office/drawing/2014/main" val="3125920288"/>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78252462"/>
                  </a:ext>
                </a:extLst>
              </a:tr>
            </a:tbl>
          </a:graphicData>
        </a:graphic>
      </p:graphicFrame>
    </p:spTree>
    <p:extLst>
      <p:ext uri="{BB962C8B-B14F-4D97-AF65-F5344CB8AC3E}">
        <p14:creationId xmlns:p14="http://schemas.microsoft.com/office/powerpoint/2010/main" val="219793433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Text Placeholder 2"/>
          <p:cNvSpPr>
            <a:spLocks noGrp="1"/>
          </p:cNvSpPr>
          <p:nvPr>
            <p:ph type="body" sz="quarter" idx="10"/>
          </p:nvPr>
        </p:nvSpPr>
        <p:spPr>
          <a:xfrm>
            <a:off x="274638" y="1212850"/>
            <a:ext cx="11887200" cy="3447098"/>
          </a:xfrm>
        </p:spPr>
        <p:txBody>
          <a:bodyPr/>
          <a:lstStyle/>
          <a:p>
            <a:r>
              <a:rPr lang="en-US" dirty="0">
                <a:hlinkClick r:id="rId2"/>
              </a:rPr>
              <a:t>Total Cost of Ownership Tool</a:t>
            </a:r>
            <a:endParaRPr lang="en-US" dirty="0"/>
          </a:p>
          <a:p>
            <a:r>
              <a:rPr lang="en-US" dirty="0">
                <a:hlinkClick r:id="rId3"/>
              </a:rPr>
              <a:t>Partner Investment Engine (PIE) </a:t>
            </a:r>
            <a:endParaRPr lang="en-US" dirty="0"/>
          </a:p>
          <a:p>
            <a:r>
              <a:rPr lang="en-US" dirty="0">
                <a:hlinkClick r:id="rId4"/>
              </a:rPr>
              <a:t>Yammer Group for Partners</a:t>
            </a:r>
            <a:endParaRPr lang="en-US" dirty="0"/>
          </a:p>
          <a:p>
            <a:r>
              <a:rPr lang="en-US" dirty="0">
                <a:hlinkClick r:id="rId5"/>
              </a:rPr>
              <a:t>Find available tenant names</a:t>
            </a:r>
            <a:endParaRPr lang="en-US" dirty="0"/>
          </a:p>
          <a:p>
            <a:r>
              <a:rPr lang="en-US" dirty="0"/>
              <a:t>Azure Everywhere (put more here)?</a:t>
            </a:r>
          </a:p>
        </p:txBody>
      </p:sp>
    </p:spTree>
    <p:extLst>
      <p:ext uri="{BB962C8B-B14F-4D97-AF65-F5344CB8AC3E}">
        <p14:creationId xmlns:p14="http://schemas.microsoft.com/office/powerpoint/2010/main" val="392032863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Missteps</a:t>
            </a:r>
          </a:p>
        </p:txBody>
      </p:sp>
    </p:spTree>
    <p:extLst>
      <p:ext uri="{BB962C8B-B14F-4D97-AF65-F5344CB8AC3E}">
        <p14:creationId xmlns:p14="http://schemas.microsoft.com/office/powerpoint/2010/main" val="11418895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16320"/>
          </a:xfrm>
        </p:spPr>
        <p:txBody>
          <a:bodyPr/>
          <a:lstStyle/>
          <a:p>
            <a:r>
              <a:rPr lang="en-US" sz="2000" dirty="0"/>
              <a:t>When Adding another Enterprise, Department or Account Administrator the portal gives an error message “Invalid Account”.  This is caused because the setting on the Enrollment Tab for “Auth Level” isn’t set to “Work or School Account Cross Tenant”</a:t>
            </a:r>
          </a:p>
          <a:p>
            <a:r>
              <a:rPr lang="en-US" sz="2000" dirty="0"/>
              <a:t>When Adding an Enterprise Administrator an error that the person is already a Department Administrator.  </a:t>
            </a:r>
            <a:r>
              <a:rPr lang="en-US" sz="2000" dirty="0">
                <a:gradFill>
                  <a:gsLst>
                    <a:gs pos="1250">
                      <a:schemeClr val="tx2"/>
                    </a:gs>
                    <a:gs pos="99000">
                      <a:schemeClr val="tx2"/>
                    </a:gs>
                  </a:gsLst>
                  <a:lin ang="5400000" scaled="0"/>
                </a:gradFill>
                <a:latin typeface="+mj-lt"/>
              </a:rPr>
              <a:t>The Department Administrator needs to be different, find a backup and make the backup be the Department Administrator.</a:t>
            </a:r>
          </a:p>
          <a:p>
            <a:r>
              <a:rPr lang="en-US" sz="2000" dirty="0"/>
              <a:t>An Account owner can only own one account.  If an account allows “work or School Account Cross Tenant” there is a risk if another organization’s Account Owner has subscriptions, those subscriptions will migrate to your EA.</a:t>
            </a:r>
          </a:p>
          <a:p>
            <a:r>
              <a:rPr lang="en-US" sz="2000" dirty="0"/>
              <a:t>If the first account owner in a subscription is a Microsoft Account (not a work or school account) the tenant will be named after the Microsoft Account associated with the Account.</a:t>
            </a:r>
          </a:p>
        </p:txBody>
      </p:sp>
      <p:sp>
        <p:nvSpPr>
          <p:cNvPr id="3" name="Title 2"/>
          <p:cNvSpPr>
            <a:spLocks noGrp="1"/>
          </p:cNvSpPr>
          <p:nvPr>
            <p:ph type="title"/>
          </p:nvPr>
        </p:nvSpPr>
        <p:spPr/>
        <p:txBody>
          <a:bodyPr/>
          <a:lstStyle/>
          <a:p>
            <a:r>
              <a:rPr lang="en-US" dirty="0"/>
              <a:t>Common Issues and Limitations</a:t>
            </a:r>
          </a:p>
        </p:txBody>
      </p:sp>
    </p:spTree>
    <p:extLst>
      <p:ext uri="{BB962C8B-B14F-4D97-AF65-F5344CB8AC3E}">
        <p14:creationId xmlns:p14="http://schemas.microsoft.com/office/powerpoint/2010/main" val="15119432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8"/>
            <a:ext cx="7010399" cy="3133165"/>
          </a:xfrm>
        </p:spPr>
        <p:txBody>
          <a:bodyPr/>
          <a:lstStyle/>
          <a:p>
            <a:r>
              <a:rPr lang="en-US" sz="2000" dirty="0"/>
              <a:t>The first time you login to the EA Portal as an account owner you will see this Warning Message:</a:t>
            </a:r>
          </a:p>
          <a:p>
            <a:r>
              <a:rPr lang="en-US" sz="2000" dirty="0"/>
              <a:t>It is important to read and understand because your existing subscriptions are about to be converted ad benefits can be lost.</a:t>
            </a:r>
          </a:p>
          <a:p>
            <a:r>
              <a:rPr lang="en-US" sz="2000" dirty="0"/>
              <a:t>A Visual Studio subscriber who is added as an Account Owner will lose their individual monthly Azure credit until they take further action.</a:t>
            </a:r>
          </a:p>
          <a:p>
            <a:endParaRPr lang="en-US" dirty="0">
              <a:solidFill>
                <a:srgbClr val="000000"/>
              </a:solidFill>
            </a:endParaRPr>
          </a:p>
        </p:txBody>
      </p:sp>
      <p:sp>
        <p:nvSpPr>
          <p:cNvPr id="3" name="Title 2"/>
          <p:cNvSpPr>
            <a:spLocks noGrp="1"/>
          </p:cNvSpPr>
          <p:nvPr>
            <p:ph type="title"/>
          </p:nvPr>
        </p:nvSpPr>
        <p:spPr/>
        <p:txBody>
          <a:bodyPr/>
          <a:lstStyle/>
          <a:p>
            <a:r>
              <a:rPr lang="en-US" dirty="0"/>
              <a:t>Important Information about Account Owners</a:t>
            </a:r>
          </a:p>
        </p:txBody>
      </p:sp>
      <p:pic>
        <p:nvPicPr>
          <p:cNvPr id="4" name="Picture 3"/>
          <p:cNvPicPr>
            <a:picLocks noChangeAspect="1"/>
          </p:cNvPicPr>
          <p:nvPr/>
        </p:nvPicPr>
        <p:blipFill>
          <a:blip r:embed="rId2"/>
          <a:stretch>
            <a:fillRect/>
          </a:stretch>
        </p:blipFill>
        <p:spPr>
          <a:xfrm>
            <a:off x="7437437" y="1212847"/>
            <a:ext cx="4572000" cy="4737560"/>
          </a:xfrm>
          <a:prstGeom prst="rect">
            <a:avLst/>
          </a:prstGeom>
        </p:spPr>
      </p:pic>
    </p:spTree>
    <p:extLst>
      <p:ext uri="{BB962C8B-B14F-4D97-AF65-F5344CB8AC3E}">
        <p14:creationId xmlns:p14="http://schemas.microsoft.com/office/powerpoint/2010/main" val="28887266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867399" cy="2492990"/>
          </a:xfrm>
        </p:spPr>
        <p:txBody>
          <a:bodyPr/>
          <a:lstStyle/>
          <a:p>
            <a:pPr marL="0" indent="0">
              <a:buNone/>
            </a:pPr>
            <a:r>
              <a:rPr lang="en-US" sz="2000" dirty="0"/>
              <a:t>There is a brief demo here.</a:t>
            </a:r>
          </a:p>
          <a:p>
            <a:pPr marL="0" indent="0">
              <a:buNone/>
            </a:pPr>
            <a:r>
              <a:rPr lang="en-US" sz="2000" dirty="0">
                <a:hlinkClick r:id="rId3"/>
              </a:rPr>
              <a:t>https://channel9.msdn.com/blogs/EA.Azure.com/Using-the-EA-Azure-Power-BI-Link</a:t>
            </a:r>
            <a:endParaRPr lang="en-US" sz="2000" dirty="0"/>
          </a:p>
          <a:p>
            <a:r>
              <a:rPr lang="en-US" sz="2000" dirty="0"/>
              <a:t>To Set up a demo, use Enrollment Number “100” and the </a:t>
            </a:r>
            <a:r>
              <a:rPr lang="en-US" sz="2000" dirty="0">
                <a:hlinkClick r:id="rId4"/>
              </a:rPr>
              <a:t>key</a:t>
            </a:r>
            <a:r>
              <a:rPr lang="en-US" sz="2000" dirty="0"/>
              <a:t>. </a:t>
            </a:r>
          </a:p>
          <a:p>
            <a:r>
              <a:rPr lang="en-US" sz="2000" dirty="0"/>
              <a:t>Practice what your customer is seeing (see notes)</a:t>
            </a:r>
          </a:p>
          <a:p>
            <a:r>
              <a:rPr lang="en-US" sz="2000" dirty="0">
                <a:hlinkClick r:id="rId5"/>
              </a:rPr>
              <a:t>Azure Government Onboarding</a:t>
            </a:r>
            <a:endParaRPr lang="en-US" sz="2000" dirty="0"/>
          </a:p>
          <a:p>
            <a:r>
              <a:rPr lang="en-US" sz="2000" dirty="0">
                <a:hlinkClick r:id="rId6"/>
              </a:rPr>
              <a:t>Blog Post</a:t>
            </a:r>
            <a:r>
              <a:rPr lang="en-US" sz="2000" dirty="0"/>
              <a:t> on PowerBI</a:t>
            </a:r>
          </a:p>
          <a:p>
            <a:endParaRPr lang="en-US" sz="2000" dirty="0"/>
          </a:p>
        </p:txBody>
      </p:sp>
      <p:sp>
        <p:nvSpPr>
          <p:cNvPr id="3" name="Title 2"/>
          <p:cNvSpPr>
            <a:spLocks noGrp="1"/>
          </p:cNvSpPr>
          <p:nvPr>
            <p:ph type="title"/>
          </p:nvPr>
        </p:nvSpPr>
        <p:spPr/>
        <p:txBody>
          <a:bodyPr/>
          <a:lstStyle/>
          <a:p>
            <a:r>
              <a:rPr lang="en-US" dirty="0"/>
              <a:t>Financial Reporting for Enterprise Enrollment</a:t>
            </a:r>
          </a:p>
        </p:txBody>
      </p:sp>
      <p:pic>
        <p:nvPicPr>
          <p:cNvPr id="4" name="Picture 3"/>
          <p:cNvPicPr>
            <a:picLocks noChangeAspect="1"/>
          </p:cNvPicPr>
          <p:nvPr/>
        </p:nvPicPr>
        <p:blipFill>
          <a:blip r:embed="rId7"/>
          <a:stretch>
            <a:fillRect/>
          </a:stretch>
        </p:blipFill>
        <p:spPr>
          <a:xfrm>
            <a:off x="6523037" y="2049462"/>
            <a:ext cx="5385780" cy="3587758"/>
          </a:xfrm>
          <a:prstGeom prst="rect">
            <a:avLst/>
          </a:prstGeom>
        </p:spPr>
      </p:pic>
    </p:spTree>
    <p:extLst>
      <p:ext uri="{BB962C8B-B14F-4D97-AF65-F5344CB8AC3E}">
        <p14:creationId xmlns:p14="http://schemas.microsoft.com/office/powerpoint/2010/main" val="814217012"/>
      </p:ext>
    </p:extLst>
  </p:cSld>
  <p:clrMapOvr>
    <a:masterClrMapping/>
  </p:clrMapOvr>
  <p:transition>
    <p:fade/>
  </p:transition>
</p:sld>
</file>

<file path=ppt/theme/theme1.xml><?xml version="1.0" encoding="utf-8"?>
<a:theme xmlns:a="http://schemas.openxmlformats.org/drawingml/2006/main" name="WHITE TEMPLATE">
  <a:themeElements>
    <a:clrScheme name="BT - Mid-Blue on white">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5AE9D8F3-D070-4D99-AE2A-0371031A2550}"/>
    </a:ext>
  </a:extLst>
</a:theme>
</file>

<file path=ppt/theme/theme2.xml><?xml version="1.0" encoding="utf-8"?>
<a:theme xmlns:a="http://schemas.openxmlformats.org/drawingml/2006/main" name="COLOR TEMPLATE">
  <a:themeElements>
    <a:clrScheme name="BT -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C9458DB1-8A75-4E4C-865A-22D635A9FA5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2BAD2563FE2143841BCE7C674FABCC" ma:contentTypeVersion="10" ma:contentTypeDescription="Create a new document." ma:contentTypeScope="" ma:versionID="7b66a0ad2cf7776267e5a2e724f49d5f">
  <xsd:schema xmlns:xsd="http://www.w3.org/2001/XMLSchema" xmlns:xs="http://www.w3.org/2001/XMLSchema" xmlns:p="http://schemas.microsoft.com/office/2006/metadata/properties" xmlns:ns1="http://schemas.microsoft.com/sharepoint/v3" xmlns:ns2="c0a86418-2b64-471f-9481-49bf08eb0dd7" xmlns:ns3="1f65bb1f-ea05-496a-8d40-636bcb76c6ea" targetNamespace="http://schemas.microsoft.com/office/2006/metadata/properties" ma:root="true" ma:fieldsID="5beaa827909aa74977efd94d0a488a8a" ns1:_="" ns2:_="" ns3:_="">
    <xsd:import namespace="http://schemas.microsoft.com/sharepoint/v3"/>
    <xsd:import namespace="c0a86418-2b64-471f-9481-49bf08eb0dd7"/>
    <xsd:import namespace="1f65bb1f-ea05-496a-8d40-636bcb76c6ea"/>
    <xsd:element name="properties">
      <xsd:complexType>
        <xsd:sequence>
          <xsd:element name="documentManagement">
            <xsd:complexType>
              <xsd:all>
                <xsd:element ref="ns2:SharedWithUsers" minOccurs="0"/>
                <xsd:element ref="ns3:SharingHintHash" minOccurs="0"/>
                <xsd:element ref="ns2:SharedWithDetails" minOccurs="0"/>
                <xsd:element ref="ns1:_dlc_Exempt"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86418-2b64-471f-9481-49bf08eb0dd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65bb1f-ea05-496a-8d40-636bcb76c6e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p:Policy xmlns:p="office.server.policy" id="" local="true">
  <p:Name>Document</p:Name>
  <p:Description/>
  <p:Statement/>
  <p:PolicyItems>
    <p:PolicyItem featureId="Microsoft.Office.RecordsManagement.PolicyFeatures.PolicyAudit" staticId="0x0101000D2BAD2563FE2143841BCE7C674FABCC|-421390505" UniqueId="54686bcb-c9ee-4bc5-aaf3-2fd9e99d5a0e">
      <p:Name>Auditing</p:Name>
      <p:Description>Audits user actions on documents and list items to the Audit Log.</p:Description>
      <p:CustomData>
        <Audit>
          <Update/>
          <DeleteRestore/>
        </Audit>
      </p:CustomData>
    </p:PolicyItem>
  </p:PolicyItems>
</p:Policy>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http://purl.org/dc/elements/1.1/"/>
    <ds:schemaRef ds:uri="c0a86418-2b64-471f-9481-49bf08eb0dd7"/>
    <ds:schemaRef ds:uri="http://purl.org/dc/dcmitype/"/>
    <ds:schemaRef ds:uri="http://schemas.microsoft.com/office/2006/documentManagement/types"/>
    <ds:schemaRef ds:uri="1f65bb1f-ea05-496a-8d40-636bcb76c6ea"/>
    <ds:schemaRef ds:uri="http://schemas.microsoft.com/sharepoint/v3"/>
    <ds:schemaRef ds:uri="http://purl.org/dc/terms/"/>
  </ds:schemaRefs>
</ds:datastoreItem>
</file>

<file path=customXml/itemProps2.xml><?xml version="1.0" encoding="utf-8"?>
<ds:datastoreItem xmlns:ds="http://schemas.openxmlformats.org/officeDocument/2006/customXml" ds:itemID="{1C0F32D8-1EB3-4911-99F1-68E25688E2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a86418-2b64-471f-9481-49bf08eb0dd7"/>
    <ds:schemaRef ds:uri="1f65bb1f-ea05-496a-8d40-636bcb76c6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8DBF57AF-D0DD-4DD1-AAB5-5D0E2DF9FBA5}">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Brand_template_16-9_Business_MID-BLUE_2016_2</Template>
  <TotalTime>74</TotalTime>
  <Words>3729</Words>
  <Application>Microsoft Office PowerPoint</Application>
  <PresentationFormat>Custom</PresentationFormat>
  <Paragraphs>406</Paragraphs>
  <Slides>55</Slides>
  <Notes>14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55</vt:i4>
      </vt:variant>
    </vt:vector>
  </HeadingPairs>
  <TitlesOfParts>
    <vt:vector size="66" baseType="lpstr">
      <vt:lpstr>Arial</vt:lpstr>
      <vt:lpstr>Calibri</vt:lpstr>
      <vt:lpstr>Consolas</vt:lpstr>
      <vt:lpstr>Courier New</vt:lpstr>
      <vt:lpstr>Segoe UI</vt:lpstr>
      <vt:lpstr>Segoe UI Light</vt:lpstr>
      <vt:lpstr>Segoe UI Semilight</vt:lpstr>
      <vt:lpstr>Times New Roman</vt:lpstr>
      <vt:lpstr>Wingdings</vt:lpstr>
      <vt:lpstr>WHITE TEMPLATE</vt:lpstr>
      <vt:lpstr>COLOR TEMPLATE</vt:lpstr>
      <vt:lpstr>AzureFoundation</vt:lpstr>
      <vt:lpstr>Agenda</vt:lpstr>
      <vt:lpstr>PowerPoint Presentation</vt:lpstr>
      <vt:lpstr>PowerPoint Presentation</vt:lpstr>
      <vt:lpstr>Enrollment Pre Requisites</vt:lpstr>
      <vt:lpstr>Common Missteps</vt:lpstr>
      <vt:lpstr>Common Issues and Limitations</vt:lpstr>
      <vt:lpstr>Important Information about Account Owners</vt:lpstr>
      <vt:lpstr>Financial Reporting for Enterprise Enrollment</vt:lpstr>
      <vt:lpstr>Azure Foundation Pattern</vt:lpstr>
      <vt:lpstr>PowerPoint Presentation</vt:lpstr>
      <vt:lpstr>Pattern Overview Per Department</vt:lpstr>
      <vt:lpstr>Enterprise Enrollment – Departments</vt:lpstr>
      <vt:lpstr>PowerPoint Presentation</vt:lpstr>
      <vt:lpstr>Network Security Groups</vt:lpstr>
      <vt:lpstr>Hybrid Networking</vt:lpstr>
      <vt:lpstr>PowerPoint Presentation</vt:lpstr>
      <vt:lpstr>Commercial and Government Cloud Integration</vt:lpstr>
      <vt:lpstr>Management of multiple Enrollments</vt:lpstr>
      <vt:lpstr>Azure Active Directory Integration</vt:lpstr>
      <vt:lpstr>Configure AzureFoundation</vt:lpstr>
      <vt:lpstr>Introduction to the Spreadsheet</vt:lpstr>
      <vt:lpstr>Setup Notes</vt:lpstr>
      <vt:lpstr>VNET Design </vt:lpstr>
      <vt:lpstr>Server Build Sheets </vt:lpstr>
      <vt:lpstr>Implement the spreadsheet</vt:lpstr>
      <vt:lpstr>Get a partner!</vt:lpstr>
      <vt:lpstr>Storage Account</vt:lpstr>
      <vt:lpstr>Virtual Networks</vt:lpstr>
      <vt:lpstr>Out of Scope</vt:lpstr>
      <vt:lpstr>How to Access Azure</vt:lpstr>
      <vt:lpstr>Portals</vt:lpstr>
      <vt:lpstr>Portal, PowerShell, CLI, and JSON</vt:lpstr>
      <vt:lpstr>Enterprise Portal</vt:lpstr>
      <vt:lpstr>Account Portal</vt:lpstr>
      <vt:lpstr>Management Portal</vt:lpstr>
      <vt:lpstr>Azure Storage Explorer </vt:lpstr>
      <vt:lpstr>PowerShell Access</vt:lpstr>
      <vt:lpstr>Future Goals</vt:lpstr>
      <vt:lpstr>Operations</vt:lpstr>
      <vt:lpstr>Stakeholder Personas</vt:lpstr>
      <vt:lpstr>PowerPoint Presentation</vt:lpstr>
      <vt:lpstr>Microsoft Operations Management Suite (OMS) Simplified IT management for any enterprise  </vt:lpstr>
      <vt:lpstr>Azure Site Recovery  </vt:lpstr>
      <vt:lpstr>Azure Backup  For Physical, Hybrid, and Cloud Environments </vt:lpstr>
      <vt:lpstr>ASM to ARM Migration</vt:lpstr>
      <vt:lpstr>Migrate from ASM to ARM</vt:lpstr>
      <vt:lpstr>Azure Services Overview</vt:lpstr>
      <vt:lpstr>PowerPoint Presentation</vt:lpstr>
      <vt:lpstr>PowerPoint Presentation</vt:lpstr>
      <vt:lpstr>PowerPoint Presentation</vt:lpstr>
      <vt:lpstr>Gartner</vt:lpstr>
      <vt:lpstr>Partners who will deploy the Patterns</vt:lpstr>
      <vt:lpstr>Tools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WILL ST GERMAIN</dc:creator>
  <cp:keywords/>
  <dc:description>Template: Maryfj_x000d_
Formatting:_x000d_
Audience Type:</dc:description>
  <cp:lastModifiedBy>WILL ST GERMAIN</cp:lastModifiedBy>
  <cp:revision>14</cp:revision>
  <dcterms:created xsi:type="dcterms:W3CDTF">2016-11-09T01:21:01Z</dcterms:created>
  <dcterms:modified xsi:type="dcterms:W3CDTF">2016-11-18T16:21:30Z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0x0101000D2BAD2563FE2143841BCE7C674FABCC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